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7"/>
  </p:notesMasterIdLst>
  <p:sldIdLst>
    <p:sldId id="256" r:id="rId2"/>
    <p:sldId id="257" r:id="rId3"/>
    <p:sldId id="258" r:id="rId4"/>
    <p:sldId id="259" r:id="rId5"/>
    <p:sldId id="262" r:id="rId6"/>
    <p:sldId id="261" r:id="rId7"/>
    <p:sldId id="263" r:id="rId8"/>
    <p:sldId id="260" r:id="rId9"/>
    <p:sldId id="264" r:id="rId10"/>
    <p:sldId id="265" r:id="rId11"/>
    <p:sldId id="266" r:id="rId12"/>
    <p:sldId id="269" r:id="rId13"/>
    <p:sldId id="272"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90" autoAdjust="0"/>
    <p:restoredTop sz="91795" autoAdjust="0"/>
  </p:normalViewPr>
  <p:slideViewPr>
    <p:cSldViewPr>
      <p:cViewPr>
        <p:scale>
          <a:sx n="99" d="100"/>
          <a:sy n="99" d="100"/>
        </p:scale>
        <p:origin x="-968" y="-4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0" d="100"/>
          <a:sy n="70" d="100"/>
        </p:scale>
        <p:origin x="-2544"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viewProps" Target="viewProps.xml"/><Relationship Id="rId4" Type="http://schemas.openxmlformats.org/officeDocument/2006/relationships/slide" Target="slides/slide3.xml"/><Relationship Id="rId21" Type="http://schemas.openxmlformats.org/officeDocument/2006/relationships/theme" Target="theme/theme1.xml"/><Relationship Id="rId22"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notesMaster" Target="notesMasters/notesMaster1.xml"/><Relationship Id="rId19" Type="http://schemas.openxmlformats.org/officeDocument/2006/relationships/presProps" Target="presProp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3E1B03-B43D-4887-B91F-735E41A9CE08}" type="datetimeFigureOut">
              <a:rPr lang="en-US" smtClean="0"/>
              <a:pPr/>
              <a:t>3/1/13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C6108F-B492-44E6-A9D7-E1C38D0E2E98}"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1673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1C6108F-B492-44E6-A9D7-E1C38D0E2E98}" type="slidenum">
              <a:rPr lang="en-US" smtClean="0"/>
              <a:pPr/>
              <a:t>1</a:t>
            </a:fld>
            <a:endParaRPr lang="en-US"/>
          </a:p>
        </p:txBody>
      </p:sp>
      <p:sp>
        <p:nvSpPr>
          <p:cNvPr id="3" name="Notes Placeholder 2"/>
          <p:cNvSpPr>
            <a:spLocks noGrp="1"/>
          </p:cNvSpPr>
          <p:nvPr>
            <p:ph type="body" idx="1"/>
          </p:nvPr>
        </p:nvSpPr>
        <p:spPr/>
        <p:txBody>
          <a:bodyPr/>
          <a:lstStyle/>
          <a:p>
            <a:r>
              <a:rPr lang="en-US" b="1" u="sng" dirty="0" smtClean="0"/>
              <a:t>Materials</a:t>
            </a:r>
            <a:r>
              <a:rPr lang="en-US" b="1" dirty="0" smtClean="0"/>
              <a:t>:</a:t>
            </a:r>
          </a:p>
          <a:p>
            <a:r>
              <a:rPr lang="en-US" dirty="0" smtClean="0"/>
              <a:t>Participant</a:t>
            </a:r>
            <a:r>
              <a:rPr lang="en-US" baseline="0" dirty="0" smtClean="0"/>
              <a:t> packet and slide #1.</a:t>
            </a:r>
          </a:p>
          <a:p>
            <a:endParaRPr lang="en-US" baseline="0" dirty="0" smtClean="0"/>
          </a:p>
          <a:p>
            <a:r>
              <a:rPr lang="en-US" b="1" u="sng" dirty="0" smtClean="0"/>
              <a:t>Facilitator:</a:t>
            </a:r>
          </a:p>
          <a:p>
            <a:r>
              <a:rPr lang="en-US" dirty="0" smtClean="0"/>
              <a:t>Display Slide</a:t>
            </a:r>
            <a:r>
              <a:rPr lang="en-US" baseline="0" dirty="0" smtClean="0"/>
              <a:t> </a:t>
            </a:r>
            <a:r>
              <a:rPr lang="en-US" dirty="0" smtClean="0"/>
              <a:t>#1 as</a:t>
            </a:r>
            <a:r>
              <a:rPr lang="en-US" baseline="0" dirty="0" smtClean="0"/>
              <a:t> participants gather.</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18866702"/>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1C6108F-B492-44E6-A9D7-E1C38D0E2E98}" type="slidenum">
              <a:rPr lang="en-US" smtClean="0"/>
              <a:pPr/>
              <a:t>10</a:t>
            </a:fld>
            <a:endParaRPr lang="en-US"/>
          </a:p>
        </p:txBody>
      </p:sp>
      <p:sp>
        <p:nvSpPr>
          <p:cNvPr id="5" name="Notes Placeholder 4"/>
          <p:cNvSpPr>
            <a:spLocks noGrp="1"/>
          </p:cNvSpPr>
          <p:nvPr>
            <p:ph type="body" idx="1"/>
          </p:nvPr>
        </p:nvSpPr>
        <p:spPr/>
        <p:txBody>
          <a:bodyPr>
            <a:normAutofit/>
          </a:bodyPr>
          <a:lstStyle/>
          <a:p>
            <a:r>
              <a:rPr lang="en-US" sz="1200" b="1" u="sng" kern="1200" dirty="0" smtClean="0">
                <a:solidFill>
                  <a:schemeClr val="tx1"/>
                </a:solidFill>
                <a:latin typeface="+mn-lt"/>
                <a:ea typeface="+mn-ea"/>
                <a:cs typeface="+mn-cs"/>
              </a:rPr>
              <a:t>Materials:</a:t>
            </a:r>
          </a:p>
          <a:p>
            <a:r>
              <a:rPr lang="en-US" sz="1200" b="0" i="0" u="none" kern="1200" dirty="0" smtClean="0">
                <a:solidFill>
                  <a:schemeClr val="tx1"/>
                </a:solidFill>
                <a:latin typeface="+mn-lt"/>
                <a:ea typeface="+mn-ea"/>
                <a:cs typeface="+mn-cs"/>
              </a:rPr>
              <a:t>Handout 3.1, copies of the card sort elements from pp.</a:t>
            </a:r>
            <a:r>
              <a:rPr lang="en-US" sz="1200" b="0" i="0" u="none" kern="1200" baseline="0" dirty="0" smtClean="0">
                <a:solidFill>
                  <a:schemeClr val="tx1"/>
                </a:solidFill>
                <a:latin typeface="+mn-lt"/>
                <a:ea typeface="+mn-ea"/>
                <a:cs typeface="+mn-cs"/>
              </a:rPr>
              <a:t> xi-xii of the packet with strips cut apart, a copy of the Standards summary from </a:t>
            </a:r>
            <a:r>
              <a:rPr lang="en-US" sz="1200" b="0" i="0" u="none" kern="1200" baseline="0" dirty="0" err="1" smtClean="0">
                <a:solidFill>
                  <a:schemeClr val="tx1"/>
                </a:solidFill>
                <a:latin typeface="+mn-lt"/>
                <a:ea typeface="+mn-ea"/>
                <a:cs typeface="+mn-cs"/>
              </a:rPr>
              <a:t>p</a:t>
            </a:r>
            <a:r>
              <a:rPr lang="en-US" sz="1200" b="0" i="0" u="none" kern="1200" baseline="0" dirty="0" smtClean="0">
                <a:solidFill>
                  <a:schemeClr val="tx1"/>
                </a:solidFill>
                <a:latin typeface="+mn-lt"/>
                <a:ea typeface="+mn-ea"/>
                <a:cs typeface="+mn-cs"/>
              </a:rPr>
              <a:t>. xiii for each participant,</a:t>
            </a:r>
            <a:r>
              <a:rPr lang="en-US" sz="1200" b="0" i="0" u="none" kern="1200" dirty="0" smtClean="0">
                <a:solidFill>
                  <a:schemeClr val="tx1"/>
                </a:solidFill>
                <a:latin typeface="+mn-lt"/>
                <a:ea typeface="+mn-ea"/>
                <a:cs typeface="+mn-cs"/>
              </a:rPr>
              <a:t> and Slide #10.</a:t>
            </a:r>
          </a:p>
          <a:p>
            <a:endParaRPr lang="en-US" sz="1200" b="1" u="sng" kern="1200" baseline="0" dirty="0" smtClean="0">
              <a:solidFill>
                <a:schemeClr val="tx1"/>
              </a:solidFill>
              <a:latin typeface="+mn-lt"/>
              <a:ea typeface="+mn-ea"/>
              <a:cs typeface="+mn-cs"/>
            </a:endParaRPr>
          </a:p>
          <a:p>
            <a:r>
              <a:rPr lang="en-US" sz="1200" b="1" u="sng" kern="1200" baseline="0" dirty="0" smtClean="0">
                <a:solidFill>
                  <a:schemeClr val="tx1"/>
                </a:solidFill>
                <a:latin typeface="+mn-lt"/>
                <a:ea typeface="+mn-ea"/>
                <a:cs typeface="+mn-cs"/>
              </a:rPr>
              <a:t>Facilitator:</a:t>
            </a:r>
          </a:p>
          <a:p>
            <a:r>
              <a:rPr lang="en-US" sz="1200" b="0" u="none" kern="1200" baseline="0" dirty="0" smtClean="0">
                <a:solidFill>
                  <a:schemeClr val="tx1"/>
                </a:solidFill>
                <a:latin typeface="+mn-lt"/>
                <a:ea typeface="+mn-ea"/>
                <a:cs typeface="+mn-cs"/>
              </a:rPr>
              <a:t>Prepare the materials for the card sort activity. </a:t>
            </a:r>
          </a:p>
          <a:p>
            <a:endParaRPr lang="en-US" sz="1200" b="0" u="none" kern="1200" baseline="0" dirty="0" smtClean="0">
              <a:solidFill>
                <a:schemeClr val="tx1"/>
              </a:solidFill>
              <a:latin typeface="+mn-lt"/>
              <a:ea typeface="+mn-ea"/>
              <a:cs typeface="+mn-cs"/>
            </a:endParaRPr>
          </a:p>
          <a:p>
            <a:r>
              <a:rPr lang="en-US" sz="1200" b="0" u="none" kern="1200" baseline="0" dirty="0" smtClean="0">
                <a:solidFill>
                  <a:schemeClr val="tx1"/>
                </a:solidFill>
                <a:latin typeface="+mn-lt"/>
                <a:ea typeface="+mn-ea"/>
                <a:cs typeface="+mn-cs"/>
              </a:rPr>
              <a:t>Each small team of two to three should have Handout 3.1 in their participant packet and the 21 components strips provided by the facilitator. </a:t>
            </a:r>
          </a:p>
          <a:p>
            <a:endParaRPr lang="en-US" sz="1200" b="0" u="none" kern="1200" baseline="0" dirty="0" smtClean="0">
              <a:solidFill>
                <a:schemeClr val="tx1"/>
              </a:solidFill>
              <a:latin typeface="+mn-lt"/>
              <a:ea typeface="+mn-ea"/>
              <a:cs typeface="+mn-cs"/>
            </a:endParaRPr>
          </a:p>
          <a:p>
            <a:r>
              <a:rPr lang="en-US" sz="1200" b="0" u="none" kern="1200" baseline="0" dirty="0" smtClean="0">
                <a:solidFill>
                  <a:schemeClr val="tx1"/>
                </a:solidFill>
                <a:latin typeface="+mn-lt"/>
                <a:ea typeface="+mn-ea"/>
                <a:cs typeface="+mn-cs"/>
              </a:rPr>
              <a:t>Prepare separately to provide to each participant a copy of the Standards Summary so participants can check their work. </a:t>
            </a:r>
          </a:p>
          <a:p>
            <a:endParaRPr lang="en-US" sz="1200" b="0" u="none" kern="1200" baseline="0" dirty="0" smtClean="0">
              <a:solidFill>
                <a:schemeClr val="tx1"/>
              </a:solidFill>
              <a:latin typeface="+mn-lt"/>
              <a:ea typeface="+mn-ea"/>
              <a:cs typeface="+mn-cs"/>
            </a:endParaRPr>
          </a:p>
          <a:p>
            <a:r>
              <a:rPr lang="en-US" sz="1200" b="0" u="none" kern="1200" baseline="0" dirty="0" smtClean="0">
                <a:solidFill>
                  <a:schemeClr val="tx1"/>
                </a:solidFill>
                <a:latin typeface="+mn-lt"/>
                <a:ea typeface="+mn-ea"/>
                <a:cs typeface="+mn-cs"/>
              </a:rPr>
              <a:t>Explain the directions for the card sort activity. Emphasize that each standard has three components and that the components are numbered 1-3 to facilitate sorting them by standard. </a:t>
            </a:r>
          </a:p>
          <a:p>
            <a:endParaRPr lang="en-US" sz="1200" b="1" u="sng"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1C6108F-B492-44E6-A9D7-E1C38D0E2E98}" type="slidenum">
              <a:rPr lang="en-US" smtClean="0"/>
              <a:pPr/>
              <a:t>11</a:t>
            </a:fld>
            <a:endParaRPr lang="en-US"/>
          </a:p>
        </p:txBody>
      </p:sp>
      <p:sp>
        <p:nvSpPr>
          <p:cNvPr id="5" name="Notes Placeholder 4"/>
          <p:cNvSpPr>
            <a:spLocks noGrp="1"/>
          </p:cNvSpPr>
          <p:nvPr>
            <p:ph type="body" idx="1"/>
          </p:nvPr>
        </p:nvSpPr>
        <p:spPr/>
        <p:txBody>
          <a:bodyPr>
            <a:normAutofit/>
          </a:bodyPr>
          <a:lstStyle/>
          <a:p>
            <a:r>
              <a:rPr lang="en-US" sz="1200" b="1" u="sng" kern="1200" dirty="0" smtClean="0">
                <a:solidFill>
                  <a:schemeClr val="tx1"/>
                </a:solidFill>
                <a:latin typeface="+mn-lt"/>
                <a:ea typeface="+mn-ea"/>
                <a:cs typeface="+mn-cs"/>
              </a:rPr>
              <a:t>Materials:</a:t>
            </a:r>
          </a:p>
          <a:p>
            <a:r>
              <a:rPr lang="en-US" sz="1200" b="0" u="none" kern="1200" dirty="0" smtClean="0">
                <a:solidFill>
                  <a:schemeClr val="tx1"/>
                </a:solidFill>
                <a:latin typeface="+mn-lt"/>
                <a:ea typeface="+mn-ea"/>
                <a:cs typeface="+mn-cs"/>
              </a:rPr>
              <a:t>Handout</a:t>
            </a:r>
            <a:r>
              <a:rPr lang="en-US" sz="1200" b="0" u="none" kern="1200" baseline="0" dirty="0" smtClean="0">
                <a:solidFill>
                  <a:schemeClr val="tx1"/>
                </a:solidFill>
                <a:latin typeface="+mn-lt"/>
                <a:ea typeface="+mn-ea"/>
                <a:cs typeface="+mn-cs"/>
              </a:rPr>
              <a:t> 4.1, Handout 4.2, Handout 4.3, Slide #11.</a:t>
            </a:r>
            <a:endParaRPr lang="en-US" sz="1200" b="0" u="non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Facilitator:</a:t>
            </a:r>
          </a:p>
          <a:p>
            <a:pPr marL="0" marR="0" indent="0" algn="l" defTabSz="914400" rtl="0" eaLnBrk="1" fontAlgn="auto" latinLnBrk="0" hangingPunct="1">
              <a:lnSpc>
                <a:spcPct val="100000"/>
              </a:lnSpc>
              <a:spcBef>
                <a:spcPts val="0"/>
              </a:spcBef>
              <a:spcAft>
                <a:spcPts val="0"/>
              </a:spcAft>
              <a:buClrTx/>
              <a:buSzTx/>
              <a:buFontTx/>
              <a:buNone/>
              <a:tabLst/>
              <a:defRPr/>
            </a:pPr>
            <a:r>
              <a:rPr lang="en-US" b="0" u="none" dirty="0" smtClean="0"/>
              <a:t>Handout</a:t>
            </a:r>
            <a:r>
              <a:rPr lang="en-US" b="0" u="none" baseline="0" dirty="0" smtClean="0"/>
              <a:t> 4.2 is Standards windowpane template.</a:t>
            </a:r>
          </a:p>
          <a:p>
            <a:endParaRPr lang="en-US" b="1" u="sng" dirty="0" smtClean="0"/>
          </a:p>
          <a:p>
            <a:r>
              <a:rPr lang="en-US" b="0" u="none" dirty="0" smtClean="0"/>
              <a:t>Organize</a:t>
            </a:r>
            <a:r>
              <a:rPr lang="en-US" b="0" u="none" baseline="0" dirty="0" smtClean="0"/>
              <a:t> a jigsaw process so that there are seven experts or seven expert teams who will study one standard and complete a windowpane on the standard to share with others. Experts might create their windowpane on chart paper.</a:t>
            </a:r>
          </a:p>
          <a:p>
            <a:endParaRPr lang="en-US" baseline="0" dirty="0" smtClean="0"/>
          </a:p>
          <a:p>
            <a:r>
              <a:rPr lang="en-US" dirty="0" smtClean="0"/>
              <a:t>Facilitate presentations on each</a:t>
            </a:r>
            <a:r>
              <a:rPr lang="en-US" baseline="0" dirty="0" smtClean="0"/>
              <a:t> standard.</a:t>
            </a:r>
          </a:p>
          <a:p>
            <a:endParaRPr lang="en-US" baseline="0" dirty="0" smtClean="0"/>
          </a:p>
          <a:p>
            <a:r>
              <a:rPr lang="en-US" baseline="0" dirty="0" smtClean="0"/>
              <a:t>Have participants make notes during the presentations on Handout 4.3: Standards showcase notes so they develop understanding of all the standards.</a:t>
            </a:r>
          </a:p>
          <a:p>
            <a:endParaRPr lang="en-US" dirty="0" smtClean="0"/>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1C6108F-B492-44E6-A9D7-E1C38D0E2E98}" type="slidenum">
              <a:rPr lang="en-US" smtClean="0"/>
              <a:pPr/>
              <a:t>12</a:t>
            </a:fld>
            <a:endParaRPr lang="en-US"/>
          </a:p>
        </p:txBody>
      </p:sp>
      <p:sp>
        <p:nvSpPr>
          <p:cNvPr id="5" name="Notes Placeholder 4"/>
          <p:cNvSpPr>
            <a:spLocks noGrp="1"/>
          </p:cNvSpPr>
          <p:nvPr>
            <p:ph type="body" idx="1"/>
          </p:nvPr>
        </p:nvSpPr>
        <p:spPr/>
        <p:txBody>
          <a:bodyPr>
            <a:normAutofit/>
          </a:bodyPr>
          <a:lstStyle/>
          <a:p>
            <a:r>
              <a:rPr lang="en-US" sz="1200" b="1" u="sng" kern="1200" dirty="0" smtClean="0">
                <a:solidFill>
                  <a:schemeClr val="tx1"/>
                </a:solidFill>
                <a:latin typeface="+mn-lt"/>
                <a:ea typeface="+mn-ea"/>
                <a:cs typeface="+mn-cs"/>
              </a:rPr>
              <a:t>Materials:</a:t>
            </a:r>
          </a:p>
          <a:p>
            <a:r>
              <a:rPr lang="en-US" sz="1200" b="0" u="none" kern="1200" dirty="0" smtClean="0">
                <a:solidFill>
                  <a:schemeClr val="tx1"/>
                </a:solidFill>
                <a:latin typeface="+mn-lt"/>
                <a:ea typeface="+mn-ea"/>
                <a:cs typeface="+mn-cs"/>
              </a:rPr>
              <a:t>Handout 4.4 and Slide #12.</a:t>
            </a:r>
          </a:p>
          <a:p>
            <a:endParaRPr lang="en-US" b="1" u="sng" dirty="0" smtClean="0"/>
          </a:p>
          <a:p>
            <a:r>
              <a:rPr lang="en-US" b="1" u="sng" dirty="0" smtClean="0"/>
              <a:t>Facilitator:</a:t>
            </a:r>
            <a:endParaRPr lang="en-US" dirty="0" smtClean="0"/>
          </a:p>
          <a:p>
            <a:r>
              <a:rPr lang="en-US" dirty="0" smtClean="0"/>
              <a:t>Ask team members to spend a few minutes reflecting on what they learned about</a:t>
            </a:r>
            <a:r>
              <a:rPr lang="en-US" baseline="0" dirty="0" smtClean="0"/>
              <a:t> the standards</a:t>
            </a:r>
            <a:r>
              <a:rPr lang="en-US" dirty="0" smtClean="0"/>
              <a:t>. </a:t>
            </a:r>
          </a:p>
          <a:p>
            <a:endParaRPr lang="en-US" dirty="0" smtClean="0"/>
          </a:p>
          <a:p>
            <a:r>
              <a:rPr lang="en-US" dirty="0" smtClean="0"/>
              <a:t>Engage participants in a rotating partners process to share responses from their four boxes.</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1C6108F-B492-44E6-A9D7-E1C38D0E2E98}" type="slidenum">
              <a:rPr lang="en-US" smtClean="0"/>
              <a:pPr/>
              <a:t>13</a:t>
            </a:fld>
            <a:endParaRPr lang="en-US"/>
          </a:p>
        </p:txBody>
      </p:sp>
      <p:sp>
        <p:nvSpPr>
          <p:cNvPr id="5" name="Notes Placeholder 4"/>
          <p:cNvSpPr>
            <a:spLocks noGrp="1"/>
          </p:cNvSpPr>
          <p:nvPr>
            <p:ph type="body" idx="1"/>
          </p:nvPr>
        </p:nvSpPr>
        <p:spPr/>
        <p:txBody>
          <a:bodyPr>
            <a:normAutofit/>
          </a:bodyPr>
          <a:lstStyle/>
          <a:p>
            <a:r>
              <a:rPr lang="en-US" sz="1200" b="1" u="sng" kern="1200" dirty="0" smtClean="0">
                <a:solidFill>
                  <a:schemeClr val="tx1"/>
                </a:solidFill>
                <a:latin typeface="+mn-lt"/>
                <a:ea typeface="+mn-ea"/>
                <a:cs typeface="+mn-cs"/>
              </a:rPr>
              <a:t>Materials:</a:t>
            </a:r>
          </a:p>
          <a:p>
            <a:r>
              <a:rPr lang="en-US" sz="1200" b="0" u="none" kern="1200" dirty="0" smtClean="0">
                <a:solidFill>
                  <a:schemeClr val="tx1"/>
                </a:solidFill>
                <a:latin typeface="+mn-lt"/>
                <a:ea typeface="+mn-ea"/>
                <a:cs typeface="+mn-cs"/>
              </a:rPr>
              <a:t>Handout 5.1 and Slide #13.</a:t>
            </a:r>
          </a:p>
          <a:p>
            <a:endParaRPr lang="en-US" b="1" u="sng" dirty="0" smtClean="0"/>
          </a:p>
          <a:p>
            <a:r>
              <a:rPr lang="en-US" b="1" u="sng" dirty="0" smtClean="0"/>
              <a:t>Facilitator</a:t>
            </a:r>
            <a:r>
              <a:rPr lang="en-US" b="1" dirty="0" smtClean="0"/>
              <a:t>:</a:t>
            </a:r>
          </a:p>
          <a:p>
            <a:r>
              <a:rPr lang="en-US" b="0" baseline="0" dirty="0" smtClean="0"/>
              <a:t>Review the elements of the cycle with participants. Stress that each step of the cycle informs the subsequent cycle. </a:t>
            </a:r>
          </a:p>
          <a:p>
            <a:endParaRPr lang="en-US" b="0" baseline="0" dirty="0" smtClean="0"/>
          </a:p>
          <a:p>
            <a:r>
              <a:rPr lang="en-US" b="1" u="sng" baseline="0" dirty="0" smtClean="0"/>
              <a:t>Suggested comments:</a:t>
            </a:r>
          </a:p>
          <a:p>
            <a:r>
              <a:rPr lang="en-US" b="0" baseline="0" dirty="0" smtClean="0"/>
              <a:t>Take a moment to identify which steps are familiar to you and routinely are included in your professional learning. Now identify which are most often missing. What are the implications of leaving out some of the steps? Share your responses with your team.</a:t>
            </a:r>
          </a:p>
          <a:p>
            <a:endParaRPr lang="en-US" b="0" baseline="0" dirty="0" smtClean="0"/>
          </a:p>
          <a:p>
            <a:r>
              <a:rPr lang="en-US" b="0" baseline="0" dirty="0" smtClean="0"/>
              <a:t>Now let’s identify which standard is reflected in each step. For example, “Analyze student, teacher, and school data to determine student and educator learning needs” is the data standard. </a:t>
            </a:r>
          </a:p>
          <a:p>
            <a:endParaRPr lang="en-US" b="0" baseline="0" dirty="0" smtClean="0"/>
          </a:p>
          <a:p>
            <a:r>
              <a:rPr lang="en-US" b="0" baseline="0" dirty="0" smtClean="0"/>
              <a:t>You may want to use your Standards summary, as well as Handout 4.3: Standards showcase notes, as a reference.</a:t>
            </a:r>
            <a:endParaRPr lang="en-US" b="0" dirty="0" smtClean="0"/>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1C6108F-B492-44E6-A9D7-E1C38D0E2E98}" type="slidenum">
              <a:rPr lang="en-US" smtClean="0"/>
              <a:pPr/>
              <a:t>14</a:t>
            </a:fld>
            <a:endParaRPr lang="en-US"/>
          </a:p>
        </p:txBody>
      </p:sp>
      <p:sp>
        <p:nvSpPr>
          <p:cNvPr id="5" name="Notes Placeholder 4"/>
          <p:cNvSpPr>
            <a:spLocks noGrp="1"/>
          </p:cNvSpPr>
          <p:nvPr>
            <p:ph type="body" idx="1"/>
          </p:nvPr>
        </p:nvSpPr>
        <p:spPr/>
        <p:txBody>
          <a:bodyPr>
            <a:normAutofit/>
          </a:bodyPr>
          <a:lstStyle/>
          <a:p>
            <a:r>
              <a:rPr lang="en-US" sz="1200" b="1" u="sng" kern="1200" dirty="0" smtClean="0">
                <a:solidFill>
                  <a:schemeClr val="tx1"/>
                </a:solidFill>
                <a:latin typeface="+mn-lt"/>
                <a:ea typeface="+mn-ea"/>
                <a:cs typeface="+mn-cs"/>
              </a:rPr>
              <a:t>Materials:</a:t>
            </a:r>
          </a:p>
          <a:p>
            <a:r>
              <a:rPr lang="en-US" sz="1200" b="0" u="none" kern="1200" dirty="0" smtClean="0">
                <a:solidFill>
                  <a:schemeClr val="tx1"/>
                </a:solidFill>
                <a:latin typeface="+mn-lt"/>
                <a:ea typeface="+mn-ea"/>
                <a:cs typeface="+mn-cs"/>
              </a:rPr>
              <a:t>Handout 6.1,</a:t>
            </a:r>
            <a:r>
              <a:rPr lang="en-US" sz="1200" b="0" u="none" kern="1200" baseline="0" dirty="0" smtClean="0">
                <a:solidFill>
                  <a:schemeClr val="tx1"/>
                </a:solidFill>
                <a:latin typeface="+mn-lt"/>
                <a:ea typeface="+mn-ea"/>
                <a:cs typeface="+mn-cs"/>
              </a:rPr>
              <a:t> Handout 6.2,</a:t>
            </a:r>
            <a:r>
              <a:rPr lang="en-US" sz="1200" b="0" u="none" kern="1200" dirty="0" smtClean="0">
                <a:solidFill>
                  <a:schemeClr val="tx1"/>
                </a:solidFill>
                <a:latin typeface="+mn-lt"/>
                <a:ea typeface="+mn-ea"/>
                <a:cs typeface="+mn-cs"/>
              </a:rPr>
              <a:t> and Slide #14.</a:t>
            </a:r>
          </a:p>
          <a:p>
            <a:endParaRPr lang="en-US" b="1" u="sng" dirty="0" smtClean="0"/>
          </a:p>
          <a:p>
            <a:r>
              <a:rPr lang="en-US" b="1" u="sng" dirty="0" smtClean="0"/>
              <a:t>Facilitator:</a:t>
            </a:r>
          </a:p>
          <a:p>
            <a:r>
              <a:rPr lang="en-US" b="0" u="none" dirty="0" smtClean="0"/>
              <a:t>After</a:t>
            </a:r>
            <a:r>
              <a:rPr lang="en-US" b="0" u="none" baseline="0" dirty="0" smtClean="0"/>
              <a:t> participants have completed the self-assessment in Handout 6.1, have them complete p.1 of Handout 6.2 to summarize the results of their self-assessment before working with a partner to identify their own next steps.</a:t>
            </a:r>
            <a:endParaRPr lang="en-US" b="0" u="non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1C6108F-B492-44E6-A9D7-E1C38D0E2E98}" type="slidenum">
              <a:rPr lang="en-US" smtClean="0"/>
              <a:pPr/>
              <a:t>15</a:t>
            </a:fld>
            <a:endParaRPr lang="en-US"/>
          </a:p>
        </p:txBody>
      </p:sp>
      <p:sp>
        <p:nvSpPr>
          <p:cNvPr id="5" name="Notes Placeholder 4"/>
          <p:cNvSpPr>
            <a:spLocks noGrp="1"/>
          </p:cNvSpPr>
          <p:nvPr>
            <p:ph type="body" idx="1"/>
          </p:nvPr>
        </p:nvSpPr>
        <p:spPr/>
        <p:txBody>
          <a:bodyPr>
            <a:normAutofit/>
          </a:bodyPr>
          <a:lstStyle/>
          <a:p>
            <a:r>
              <a:rPr lang="en-US" sz="1200" b="1" u="sng" kern="1200" dirty="0" smtClean="0">
                <a:solidFill>
                  <a:schemeClr val="tx1"/>
                </a:solidFill>
                <a:latin typeface="+mn-lt"/>
                <a:ea typeface="+mn-ea"/>
                <a:cs typeface="+mn-cs"/>
              </a:rPr>
              <a:t>Materials:</a:t>
            </a:r>
          </a:p>
          <a:p>
            <a:r>
              <a:rPr lang="en-US" sz="1200" b="0" u="none" kern="1200" dirty="0" smtClean="0">
                <a:solidFill>
                  <a:schemeClr val="tx1"/>
                </a:solidFill>
                <a:latin typeface="+mn-lt"/>
                <a:ea typeface="+mn-ea"/>
                <a:cs typeface="+mn-cs"/>
              </a:rPr>
              <a:t>Handout 7.1 and Slide #15.</a:t>
            </a:r>
          </a:p>
          <a:p>
            <a:endParaRPr lang="en-US" b="1" u="sng" dirty="0" smtClean="0"/>
          </a:p>
          <a:p>
            <a:r>
              <a:rPr lang="en-US" b="1" u="sng" dirty="0" smtClean="0"/>
              <a:t>Facilitator:</a:t>
            </a:r>
          </a:p>
          <a:p>
            <a:r>
              <a:rPr lang="en-US" dirty="0" smtClean="0"/>
              <a:t>Thank participants for their attention and involvement.</a:t>
            </a:r>
            <a:r>
              <a:rPr lang="en-US" baseline="0" dirty="0" smtClean="0"/>
              <a:t> </a:t>
            </a:r>
            <a:endParaRPr lang="en-US" dirty="0" smtClean="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1C6108F-B492-44E6-A9D7-E1C38D0E2E98}" type="slidenum">
              <a:rPr lang="en-US" smtClean="0"/>
              <a:pPr/>
              <a:t>2</a:t>
            </a:fld>
            <a:endParaRPr lang="en-US"/>
          </a:p>
        </p:txBody>
      </p:sp>
      <p:sp>
        <p:nvSpPr>
          <p:cNvPr id="5" name="Notes Placeholder 4"/>
          <p:cNvSpPr>
            <a:spLocks noGrp="1"/>
          </p:cNvSpPr>
          <p:nvPr>
            <p:ph type="body" idx="1"/>
          </p:nvPr>
        </p:nvSpPr>
        <p:spPr/>
        <p:txBody>
          <a:bodyPr>
            <a:normAutofit/>
          </a:bodyPr>
          <a:lstStyle/>
          <a:p>
            <a:r>
              <a:rPr lang="en-US" sz="1200" b="1" u="sng" kern="1200" dirty="0" smtClean="0">
                <a:solidFill>
                  <a:schemeClr val="tx1"/>
                </a:solidFill>
                <a:latin typeface="+mn-lt"/>
                <a:ea typeface="+mn-ea"/>
                <a:cs typeface="+mn-cs"/>
              </a:rPr>
              <a:t>Materials:</a:t>
            </a:r>
          </a:p>
          <a:p>
            <a:r>
              <a:rPr lang="en-US" sz="1200" b="0" u="none" kern="1200" dirty="0" smtClean="0">
                <a:solidFill>
                  <a:schemeClr val="tx1"/>
                </a:solidFill>
                <a:latin typeface="+mn-lt"/>
                <a:ea typeface="+mn-ea"/>
                <a:cs typeface="+mn-cs"/>
              </a:rPr>
              <a:t>Handout 1.1 and Slide #2.</a:t>
            </a:r>
          </a:p>
          <a:p>
            <a:endParaRPr lang="en-US" sz="1200" b="1" u="sng" kern="1200" dirty="0" smtClean="0">
              <a:solidFill>
                <a:schemeClr val="tx1"/>
              </a:solidFill>
              <a:latin typeface="+mn-lt"/>
              <a:ea typeface="+mn-ea"/>
              <a:cs typeface="+mn-cs"/>
            </a:endParaRPr>
          </a:p>
          <a:p>
            <a:r>
              <a:rPr lang="en-US" sz="1200" b="1" u="sng" kern="1200" dirty="0" smtClean="0">
                <a:solidFill>
                  <a:schemeClr val="tx1"/>
                </a:solidFill>
                <a:latin typeface="+mn-lt"/>
                <a:ea typeface="+mn-ea"/>
                <a:cs typeface="+mn-cs"/>
              </a:rPr>
              <a:t>Facilitator: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Introduce yourself.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Review objectives for the session.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1C6108F-B492-44E6-A9D7-E1C38D0E2E98}" type="slidenum">
              <a:rPr lang="en-US" smtClean="0"/>
              <a:pPr/>
              <a:t>3</a:t>
            </a:fld>
            <a:endParaRPr lang="en-US"/>
          </a:p>
        </p:txBody>
      </p:sp>
      <p:sp>
        <p:nvSpPr>
          <p:cNvPr id="5" name="Notes Placeholder 4"/>
          <p:cNvSpPr>
            <a:spLocks noGrp="1"/>
          </p:cNvSpPr>
          <p:nvPr>
            <p:ph type="body" idx="1"/>
          </p:nvPr>
        </p:nvSpPr>
        <p:spPr/>
        <p:txBody>
          <a:bodyPr>
            <a:normAutofit/>
          </a:bodyPr>
          <a:lstStyle/>
          <a:p>
            <a:r>
              <a:rPr lang="en-US" sz="1200" b="1" u="sng" kern="1200" dirty="0" smtClean="0">
                <a:solidFill>
                  <a:schemeClr val="tx1"/>
                </a:solidFill>
                <a:latin typeface="+mn-lt"/>
                <a:ea typeface="+mn-ea"/>
                <a:cs typeface="+mn-cs"/>
              </a:rPr>
              <a:t>Materials:</a:t>
            </a:r>
          </a:p>
          <a:p>
            <a:r>
              <a:rPr lang="en-US" sz="1200" b="0" u="none" kern="1200" dirty="0" smtClean="0">
                <a:solidFill>
                  <a:schemeClr val="tx1"/>
                </a:solidFill>
                <a:latin typeface="+mn-lt"/>
                <a:ea typeface="+mn-ea"/>
                <a:cs typeface="+mn-cs"/>
              </a:rPr>
              <a:t>Handout 1.2 and Slide #3.</a:t>
            </a:r>
          </a:p>
          <a:p>
            <a:endParaRPr lang="en-US" b="1" u="sng" dirty="0" smtClean="0"/>
          </a:p>
          <a:p>
            <a:r>
              <a:rPr lang="en-US" b="1" u="sng" dirty="0" smtClean="0"/>
              <a:t>Facilitator:</a:t>
            </a:r>
          </a:p>
          <a:p>
            <a:r>
              <a:rPr lang="en-US" dirty="0" smtClean="0"/>
              <a:t>Review the agenda and purpose for each topic.</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1C6108F-B492-44E6-A9D7-E1C38D0E2E98}" type="slidenum">
              <a:rPr lang="en-US" smtClean="0"/>
              <a:pPr/>
              <a:t>4</a:t>
            </a:fld>
            <a:endParaRPr lang="en-US"/>
          </a:p>
        </p:txBody>
      </p:sp>
      <p:sp>
        <p:nvSpPr>
          <p:cNvPr id="5" name="Notes Placeholder 4"/>
          <p:cNvSpPr>
            <a:spLocks noGrp="1"/>
          </p:cNvSpPr>
          <p:nvPr>
            <p:ph type="body" idx="1"/>
          </p:nvPr>
        </p:nvSpPr>
        <p:spPr/>
        <p:txBody>
          <a:bodyPr>
            <a:normAutofit/>
          </a:bodyPr>
          <a:lstStyle/>
          <a:p>
            <a:r>
              <a:rPr lang="en-US" sz="1200" b="1" u="sng" kern="1200" dirty="0" smtClean="0">
                <a:solidFill>
                  <a:schemeClr val="tx1"/>
                </a:solidFill>
                <a:latin typeface="+mn-lt"/>
                <a:ea typeface="+mn-ea"/>
                <a:cs typeface="+mn-cs"/>
              </a:rPr>
              <a:t>Materials:</a:t>
            </a:r>
          </a:p>
          <a:p>
            <a:r>
              <a:rPr lang="en-US" sz="1200" b="0" u="none" kern="1200" dirty="0" smtClean="0">
                <a:solidFill>
                  <a:schemeClr val="tx1"/>
                </a:solidFill>
                <a:latin typeface="+mn-lt"/>
                <a:ea typeface="+mn-ea"/>
                <a:cs typeface="+mn-cs"/>
              </a:rPr>
              <a:t>Handout 1.3 and Slide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rPr>
              <a:t>Facilitator</a:t>
            </a:r>
            <a:r>
              <a:rPr lang="en-US" sz="1200" kern="1200" dirty="0" smtClean="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Review these agreements for the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Ask for participants’ cooperation in following these agreements </a:t>
            </a:r>
            <a:r>
              <a:rPr lang="en-US" sz="1200" kern="1200" baseline="0" dirty="0" smtClean="0">
                <a:solidFill>
                  <a:schemeClr val="tx1"/>
                </a:solidFill>
                <a:latin typeface="+mn-lt"/>
                <a:ea typeface="+mn-ea"/>
                <a:cs typeface="+mn-cs"/>
              </a:rPr>
              <a:t>during the session in order to facilitate their own and colleagues’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baseline="0" dirty="0" smtClean="0">
                <a:solidFill>
                  <a:schemeClr val="tx1"/>
                </a:solidFill>
                <a:latin typeface="+mn-lt"/>
                <a:ea typeface="+mn-ea"/>
                <a:cs typeface="+mn-cs"/>
              </a:rPr>
              <a:t>Note:</a:t>
            </a:r>
            <a:r>
              <a:rPr lang="en-US" sz="1200" kern="1200" baseline="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Professional learning includes developing new knowledge and skills </a:t>
            </a:r>
            <a:r>
              <a:rPr lang="en-US" sz="1200" i="1" kern="1200" baseline="0" dirty="0" smtClean="0">
                <a:solidFill>
                  <a:schemeClr val="tx1"/>
                </a:solidFill>
                <a:latin typeface="+mn-lt"/>
                <a:ea typeface="+mn-ea"/>
                <a:cs typeface="+mn-cs"/>
              </a:rPr>
              <a:t>and </a:t>
            </a:r>
            <a:r>
              <a:rPr lang="en-US" sz="1200" kern="1200" baseline="0" dirty="0" smtClean="0">
                <a:solidFill>
                  <a:schemeClr val="tx1"/>
                </a:solidFill>
                <a:latin typeface="+mn-lt"/>
                <a:ea typeface="+mn-ea"/>
                <a:cs typeface="+mn-cs"/>
              </a:rPr>
              <a:t>providing ongoing support for classroom implementation. While developing knowledge and skills is a relatively common outcome for professional learning, providing ongoing support for implementation is less common. </a:t>
            </a:r>
            <a:endParaRPr lang="en-US" sz="1200" kern="1200" dirty="0" smtClean="0">
              <a:solidFill>
                <a:schemeClr val="tx1"/>
              </a:solidFill>
              <a:latin typeface="+mn-lt"/>
              <a:ea typeface="+mn-ea"/>
              <a:cs typeface="+mn-cs"/>
            </a:endParaRPr>
          </a:p>
          <a:p>
            <a:endParaRPr lang="en-US" dirty="0" smtClean="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BEA4EAA-4105-4A53-9DA2-562A8134DC20}" type="slidenum">
              <a:rPr lang="en-US" smtClean="0"/>
              <a:pPr/>
              <a:t>5</a:t>
            </a:fld>
            <a:endParaRPr lang="en-US"/>
          </a:p>
        </p:txBody>
      </p:sp>
      <p:sp>
        <p:nvSpPr>
          <p:cNvPr id="5" name="Notes Placeholder 4"/>
          <p:cNvSpPr>
            <a:spLocks noGrp="1"/>
          </p:cNvSpPr>
          <p:nvPr>
            <p:ph type="body" idx="1"/>
          </p:nvPr>
        </p:nvSpPr>
        <p:spPr/>
        <p:txBody>
          <a:bodyPr>
            <a:normAutofit/>
          </a:bodyPr>
          <a:lstStyle/>
          <a:p>
            <a:r>
              <a:rPr lang="en-US" sz="1200" b="1" u="sng" kern="1200" dirty="0" smtClean="0">
                <a:solidFill>
                  <a:schemeClr val="tx1"/>
                </a:solidFill>
                <a:latin typeface="+mn-lt"/>
                <a:ea typeface="+mn-ea"/>
                <a:cs typeface="+mn-cs"/>
              </a:rPr>
              <a:t>Materials:</a:t>
            </a:r>
          </a:p>
          <a:p>
            <a:r>
              <a:rPr lang="en-US" sz="1200" b="0" u="none" kern="1200" dirty="0" smtClean="0">
                <a:solidFill>
                  <a:schemeClr val="tx1"/>
                </a:solidFill>
                <a:latin typeface="+mn-lt"/>
                <a:ea typeface="+mn-ea"/>
                <a:cs typeface="+mn-cs"/>
              </a:rPr>
              <a:t>Slide #5.</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1" u="sng"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u="sng" kern="1200" dirty="0" smtClean="0">
                <a:solidFill>
                  <a:schemeClr val="tx1"/>
                </a:solidFill>
                <a:latin typeface="+mn-lt"/>
                <a:ea typeface="+mn-ea"/>
                <a:cs typeface="+mn-cs"/>
              </a:rPr>
              <a:t>Facilitator: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u="none" kern="1200" dirty="0" smtClean="0">
                <a:solidFill>
                  <a:schemeClr val="tx1"/>
                </a:solidFill>
                <a:latin typeface="+mn-lt"/>
                <a:ea typeface="+mn-ea"/>
                <a:cs typeface="+mn-cs"/>
              </a:rPr>
              <a:t>Explain the difference</a:t>
            </a:r>
            <a:r>
              <a:rPr lang="en-US" sz="1200" b="0" u="none" kern="1200" baseline="0" dirty="0" smtClean="0">
                <a:solidFill>
                  <a:schemeClr val="tx1"/>
                </a:solidFill>
                <a:latin typeface="+mn-lt"/>
                <a:ea typeface="+mn-ea"/>
                <a:cs typeface="+mn-cs"/>
              </a:rPr>
              <a:t> between professional learning and professional development. Use the Overview, </a:t>
            </a:r>
            <a:r>
              <a:rPr lang="en-US" sz="1200" b="0" u="none" kern="1200" baseline="0" dirty="0" err="1" smtClean="0">
                <a:solidFill>
                  <a:schemeClr val="tx1"/>
                </a:solidFill>
                <a:latin typeface="+mn-lt"/>
                <a:ea typeface="+mn-ea"/>
                <a:cs typeface="+mn-cs"/>
              </a:rPr>
              <a:t>p</a:t>
            </a:r>
            <a:r>
              <a:rPr lang="en-US" sz="1200" b="0" u="none" kern="1200" baseline="0" dirty="0" smtClean="0">
                <a:solidFill>
                  <a:schemeClr val="tx1"/>
                </a:solidFill>
                <a:latin typeface="+mn-lt"/>
                <a:ea typeface="+mn-ea"/>
                <a:cs typeface="+mn-cs"/>
              </a:rPr>
              <a:t>. vi, as a reference.</a:t>
            </a:r>
            <a:endParaRPr lang="en-US" sz="1200" b="0" u="none" kern="1200" dirty="0" smtClean="0">
              <a:solidFill>
                <a:schemeClr val="tx1"/>
              </a:solidFill>
              <a:latin typeface="+mn-lt"/>
              <a:ea typeface="+mn-ea"/>
              <a:cs typeface="+mn-cs"/>
            </a:endParaRP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1C6108F-B492-44E6-A9D7-E1C38D0E2E98}" type="slidenum">
              <a:rPr lang="en-US" smtClean="0"/>
              <a:pPr/>
              <a:t>6</a:t>
            </a:fld>
            <a:endParaRPr lang="en-US"/>
          </a:p>
        </p:txBody>
      </p:sp>
      <p:sp>
        <p:nvSpPr>
          <p:cNvPr id="5" name="Notes Placeholder 4"/>
          <p:cNvSpPr>
            <a:spLocks noGrp="1"/>
          </p:cNvSpPr>
          <p:nvPr>
            <p:ph type="body" idx="1"/>
          </p:nvPr>
        </p:nvSpPr>
        <p:spPr/>
        <p:txBody>
          <a:bodyPr>
            <a:normAutofit/>
          </a:bodyPr>
          <a:lstStyle/>
          <a:p>
            <a:r>
              <a:rPr lang="en-US" sz="1200" b="1" u="sng" kern="1200" dirty="0" smtClean="0">
                <a:solidFill>
                  <a:schemeClr val="tx1"/>
                </a:solidFill>
                <a:latin typeface="+mn-lt"/>
                <a:ea typeface="+mn-ea"/>
                <a:cs typeface="+mn-cs"/>
              </a:rPr>
              <a:t>Materials:</a:t>
            </a:r>
          </a:p>
          <a:p>
            <a:r>
              <a:rPr lang="en-US" sz="1200" b="0" u="none" kern="1200" dirty="0" smtClean="0">
                <a:solidFill>
                  <a:schemeClr val="tx1"/>
                </a:solidFill>
                <a:latin typeface="+mn-lt"/>
                <a:ea typeface="+mn-ea"/>
                <a:cs typeface="+mn-cs"/>
              </a:rPr>
              <a:t>Slide #6.</a:t>
            </a:r>
          </a:p>
          <a:p>
            <a:pPr lvl="0"/>
            <a:endParaRPr lang="en-US" sz="1200" b="1" u="sng" kern="1200" dirty="0" smtClean="0">
              <a:solidFill>
                <a:schemeClr val="tx1"/>
              </a:solidFill>
              <a:latin typeface="+mn-lt"/>
              <a:ea typeface="+mn-ea"/>
              <a:cs typeface="+mn-cs"/>
            </a:endParaRPr>
          </a:p>
          <a:p>
            <a:pPr lvl="0"/>
            <a:r>
              <a:rPr lang="en-US" sz="1200" b="1" u="sng" kern="1200" dirty="0" smtClean="0">
                <a:solidFill>
                  <a:schemeClr val="tx1"/>
                </a:solidFill>
                <a:latin typeface="+mn-lt"/>
                <a:ea typeface="+mn-ea"/>
                <a:cs typeface="+mn-cs"/>
              </a:rPr>
              <a:t>Suggested comments:</a:t>
            </a:r>
          </a:p>
          <a:p>
            <a:pPr lvl="0"/>
            <a:r>
              <a:rPr lang="en-US" sz="1200" b="0" u="none" kern="1200" dirty="0" smtClean="0">
                <a:solidFill>
                  <a:schemeClr val="tx1"/>
                </a:solidFill>
                <a:latin typeface="+mn-lt"/>
                <a:ea typeface="+mn-ea"/>
                <a:cs typeface="+mn-cs"/>
              </a:rPr>
              <a:t>Why do we need standards for professional learning?</a:t>
            </a:r>
            <a:r>
              <a:rPr lang="en-US" sz="1200" b="0" u="none" kern="1200" baseline="0" dirty="0" smtClean="0">
                <a:solidFill>
                  <a:schemeClr val="tx1"/>
                </a:solidFill>
                <a:latin typeface="+mn-lt"/>
                <a:ea typeface="+mn-ea"/>
                <a:cs typeface="+mn-cs"/>
              </a:rPr>
              <a:t> </a:t>
            </a:r>
          </a:p>
          <a:p>
            <a:pPr lvl="0"/>
            <a:endParaRPr lang="en-US" sz="1200" b="0" u="none" kern="1200" baseline="0" dirty="0" smtClean="0">
              <a:solidFill>
                <a:schemeClr val="tx1"/>
              </a:solidFill>
              <a:latin typeface="+mn-lt"/>
              <a:ea typeface="+mn-ea"/>
              <a:cs typeface="+mn-cs"/>
            </a:endParaRPr>
          </a:p>
          <a:p>
            <a:pPr lvl="0"/>
            <a:r>
              <a:rPr lang="en-US" sz="1200" b="0" u="none" kern="1200" baseline="0" dirty="0" smtClean="0">
                <a:solidFill>
                  <a:schemeClr val="tx1"/>
                </a:solidFill>
                <a:latin typeface="+mn-lt"/>
                <a:ea typeface="+mn-ea"/>
                <a:cs typeface="+mn-cs"/>
              </a:rPr>
              <a:t>M</a:t>
            </a:r>
            <a:r>
              <a:rPr lang="en-US" sz="1200" kern="1200" dirty="0" smtClean="0">
                <a:solidFill>
                  <a:schemeClr val="tx1"/>
                </a:solidFill>
                <a:latin typeface="+mn-lt"/>
                <a:ea typeface="+mn-ea"/>
                <a:cs typeface="+mn-cs"/>
              </a:rPr>
              <a:t>any activities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labeled “professional learning” </a:t>
            </a:r>
            <a:r>
              <a:rPr lang="en-US" sz="1200" kern="1200" baseline="0" dirty="0" smtClean="0">
                <a:solidFill>
                  <a:schemeClr val="tx1"/>
                </a:solidFill>
                <a:latin typeface="+mn-lt"/>
                <a:ea typeface="+mn-ea"/>
                <a:cs typeface="+mn-cs"/>
              </a:rPr>
              <a:t>develop knowledge but do not help educators develop new instructional or curriculum skills. Underlying these activities is the </a:t>
            </a:r>
            <a:r>
              <a:rPr lang="en-US" sz="1200" b="1" kern="1200" baseline="0" dirty="0" smtClean="0">
                <a:solidFill>
                  <a:schemeClr val="tx1"/>
                </a:solidFill>
                <a:latin typeface="+mn-lt"/>
                <a:ea typeface="+mn-ea"/>
                <a:cs typeface="+mn-cs"/>
              </a:rPr>
              <a:t>assumption</a:t>
            </a:r>
            <a:r>
              <a:rPr lang="en-US" sz="1200" kern="1200" baseline="0" dirty="0" smtClean="0">
                <a:solidFill>
                  <a:schemeClr val="tx1"/>
                </a:solidFill>
                <a:latin typeface="+mn-lt"/>
                <a:ea typeface="+mn-ea"/>
                <a:cs typeface="+mn-cs"/>
              </a:rPr>
              <a:t> that learning will be implemented without support from colleagues, coaches, or outside experts. </a:t>
            </a:r>
          </a:p>
          <a:p>
            <a:pPr lvl="0"/>
            <a:endParaRPr lang="en-US" sz="1200" kern="1200" baseline="0" dirty="0" smtClean="0">
              <a:solidFill>
                <a:schemeClr val="tx1"/>
              </a:solidFill>
              <a:latin typeface="+mn-lt"/>
              <a:ea typeface="+mn-ea"/>
              <a:cs typeface="+mn-cs"/>
            </a:endParaRPr>
          </a:p>
          <a:p>
            <a:pPr lvl="0"/>
            <a:r>
              <a:rPr lang="en-US" sz="1200" kern="1200" baseline="0" dirty="0" smtClean="0">
                <a:solidFill>
                  <a:schemeClr val="tx1"/>
                </a:solidFill>
                <a:latin typeface="+mn-lt"/>
                <a:ea typeface="+mn-ea"/>
                <a:cs typeface="+mn-cs"/>
              </a:rPr>
              <a:t>Consider the statement on this slide. With a partner, identify evidence you have from your experience that supports or refutes the statement.</a:t>
            </a:r>
            <a:endParaRPr lang="en-US"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endParaRPr lang="en-US" dirty="0" smtClean="0"/>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1C6108F-B492-44E6-A9D7-E1C38D0E2E98}" type="slidenum">
              <a:rPr lang="en-US" smtClean="0"/>
              <a:pPr/>
              <a:t>7</a:t>
            </a:fld>
            <a:endParaRPr lang="en-US"/>
          </a:p>
        </p:txBody>
      </p:sp>
      <p:sp>
        <p:nvSpPr>
          <p:cNvPr id="5" name="Notes Placeholder 4"/>
          <p:cNvSpPr>
            <a:spLocks noGrp="1"/>
          </p:cNvSpPr>
          <p:nvPr>
            <p:ph type="body" idx="1"/>
          </p:nvPr>
        </p:nvSpPr>
        <p:spPr/>
        <p:txBody>
          <a:bodyPr>
            <a:normAutofit/>
          </a:bodyPr>
          <a:lstStyle/>
          <a:p>
            <a:r>
              <a:rPr lang="en-US" sz="1200" b="1" u="sng" kern="1200" dirty="0" smtClean="0">
                <a:solidFill>
                  <a:schemeClr val="tx1"/>
                </a:solidFill>
                <a:latin typeface="+mn-lt"/>
                <a:ea typeface="+mn-ea"/>
                <a:cs typeface="+mn-cs"/>
              </a:rPr>
              <a:t>Materials:</a:t>
            </a:r>
          </a:p>
          <a:p>
            <a:r>
              <a:rPr lang="en-US" sz="1200" b="0" u="none" kern="1200" dirty="0" smtClean="0">
                <a:solidFill>
                  <a:schemeClr val="tx1"/>
                </a:solidFill>
                <a:latin typeface="+mn-lt"/>
                <a:ea typeface="+mn-ea"/>
                <a:cs typeface="+mn-cs"/>
              </a:rPr>
              <a:t>Handout 2.1 and Slide #7.</a:t>
            </a:r>
          </a:p>
          <a:p>
            <a:pPr lvl="0"/>
            <a:endParaRPr lang="en-US" sz="1200" b="1" u="sng" kern="1200" dirty="0" smtClean="0">
              <a:solidFill>
                <a:schemeClr val="tx1"/>
              </a:solidFill>
              <a:latin typeface="+mn-lt"/>
              <a:ea typeface="+mn-ea"/>
              <a:cs typeface="+mn-cs"/>
            </a:endParaRPr>
          </a:p>
          <a:p>
            <a:pPr lvl="0"/>
            <a:r>
              <a:rPr lang="en-US" sz="1200" b="1" u="sng" kern="1200" dirty="0" smtClean="0">
                <a:solidFill>
                  <a:schemeClr val="tx1"/>
                </a:solidFill>
                <a:latin typeface="+mn-lt"/>
                <a:ea typeface="+mn-ea"/>
                <a:cs typeface="+mn-cs"/>
              </a:rPr>
              <a:t>Facilitator:</a:t>
            </a:r>
          </a:p>
          <a:p>
            <a:pPr lvl="0"/>
            <a:r>
              <a:rPr lang="en-US" sz="1200" kern="1200" dirty="0" smtClean="0">
                <a:solidFill>
                  <a:schemeClr val="tx1"/>
                </a:solidFill>
                <a:latin typeface="+mn-lt"/>
                <a:ea typeface="+mn-ea"/>
                <a:cs typeface="+mn-cs"/>
              </a:rPr>
              <a:t>Introduce the learning task to compare and contrast two versions of professional learning.</a:t>
            </a:r>
            <a:endParaRPr lang="en-US" sz="1100" kern="1200" dirty="0" smtClean="0">
              <a:solidFill>
                <a:schemeClr val="tx1"/>
              </a:solidFill>
              <a:latin typeface="+mn-lt"/>
              <a:ea typeface="+mn-ea"/>
              <a:cs typeface="+mn-cs"/>
            </a:endParaRPr>
          </a:p>
          <a:p>
            <a:pPr lvl="0"/>
            <a:endParaRPr lang="en-US" sz="1100" kern="1200" dirty="0" smtClean="0">
              <a:solidFill>
                <a:schemeClr val="tx1"/>
              </a:solidFill>
              <a:latin typeface="+mn-lt"/>
              <a:ea typeface="+mn-ea"/>
              <a:cs typeface="+mn-cs"/>
            </a:endParaRPr>
          </a:p>
          <a:p>
            <a:pPr lvl="0"/>
            <a:r>
              <a:rPr lang="en-US" sz="1100" kern="1200" dirty="0" smtClean="0">
                <a:solidFill>
                  <a:schemeClr val="tx1"/>
                </a:solidFill>
                <a:latin typeface="+mn-lt"/>
                <a:ea typeface="+mn-ea"/>
                <a:cs typeface="+mn-cs"/>
              </a:rPr>
              <a:t>Have</a:t>
            </a:r>
            <a:r>
              <a:rPr lang="en-US" sz="1100" kern="1200" baseline="0" dirty="0" smtClean="0">
                <a:solidFill>
                  <a:schemeClr val="tx1"/>
                </a:solidFill>
                <a:latin typeface="+mn-lt"/>
                <a:ea typeface="+mn-ea"/>
                <a:cs typeface="+mn-cs"/>
              </a:rPr>
              <a:t> teams report s</a:t>
            </a:r>
            <a:r>
              <a:rPr lang="en-US" sz="1200" kern="1200" dirty="0" smtClean="0">
                <a:solidFill>
                  <a:schemeClr val="tx1"/>
                </a:solidFill>
                <a:latin typeface="+mn-lt"/>
                <a:ea typeface="+mn-ea"/>
                <a:cs typeface="+mn-cs"/>
              </a:rPr>
              <a:t>ample predictions and explanations.</a:t>
            </a:r>
            <a:endParaRPr lang="en-US" sz="1100" kern="1200" dirty="0" smtClean="0">
              <a:solidFill>
                <a:schemeClr val="tx1"/>
              </a:solidFill>
              <a:latin typeface="+mn-lt"/>
              <a:ea typeface="+mn-ea"/>
              <a:cs typeface="+mn-cs"/>
            </a:endParaRP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1C6108F-B492-44E6-A9D7-E1C38D0E2E98}" type="slidenum">
              <a:rPr lang="en-US" smtClean="0"/>
              <a:pPr/>
              <a:t>8</a:t>
            </a:fld>
            <a:endParaRPr lang="en-US"/>
          </a:p>
        </p:txBody>
      </p:sp>
      <p:sp>
        <p:nvSpPr>
          <p:cNvPr id="5" name="Notes Placeholder 4"/>
          <p:cNvSpPr>
            <a:spLocks noGrp="1"/>
          </p:cNvSpPr>
          <p:nvPr>
            <p:ph type="body" idx="1"/>
          </p:nvPr>
        </p:nvSpPr>
        <p:spPr/>
        <p:txBody>
          <a:bodyPr>
            <a:normAutofit/>
          </a:bodyPr>
          <a:lstStyle/>
          <a:p>
            <a:r>
              <a:rPr lang="en-US" sz="1200" b="1" u="sng" kern="1200" dirty="0" smtClean="0">
                <a:solidFill>
                  <a:schemeClr val="tx1"/>
                </a:solidFill>
                <a:latin typeface="+mn-lt"/>
                <a:ea typeface="+mn-ea"/>
                <a:cs typeface="+mn-cs"/>
              </a:rPr>
              <a:t>Materials:</a:t>
            </a:r>
          </a:p>
          <a:p>
            <a:r>
              <a:rPr lang="en-US" sz="1200" b="0" u="none" kern="1200" dirty="0" smtClean="0">
                <a:solidFill>
                  <a:schemeClr val="tx1"/>
                </a:solidFill>
                <a:latin typeface="+mn-lt"/>
                <a:ea typeface="+mn-ea"/>
                <a:cs typeface="+mn-cs"/>
              </a:rPr>
              <a:t>Handout 2.2 and Slide #8.</a:t>
            </a:r>
          </a:p>
          <a:p>
            <a:endParaRPr lang="en-US" b="1" u="sng" dirty="0" smtClean="0"/>
          </a:p>
          <a:p>
            <a:r>
              <a:rPr lang="en-US" b="1" u="sng" dirty="0" smtClean="0"/>
              <a:t>Facilitator:</a:t>
            </a:r>
          </a:p>
          <a:p>
            <a:r>
              <a:rPr lang="en-US" b="0" u="none" dirty="0" smtClean="0"/>
              <a:t>Handout 2.2 summarizes</a:t>
            </a:r>
            <a:r>
              <a:rPr lang="en-US" b="0" u="none" baseline="0" dirty="0" smtClean="0"/>
              <a:t> the r</a:t>
            </a:r>
            <a:r>
              <a:rPr lang="en-US" b="0" u="none" dirty="0" smtClean="0"/>
              <a:t>elationship between professional learning and student results.</a:t>
            </a:r>
          </a:p>
          <a:p>
            <a:endParaRPr lang="en-US" b="1" u="sng" dirty="0" smtClean="0"/>
          </a:p>
          <a:p>
            <a:r>
              <a:rPr lang="en-US" b="1" u="sng" dirty="0" smtClean="0"/>
              <a:t>Suggested comments:</a:t>
            </a:r>
          </a:p>
          <a:p>
            <a:r>
              <a:rPr lang="en-US" baseline="0" dirty="0" smtClean="0"/>
              <a:t>Professional learning that improves student results needs to be high-quality, as described in the standards, in order to have any effect on teacher or student learning. </a:t>
            </a:r>
          </a:p>
          <a:p>
            <a:endParaRPr lang="en-US" baseline="0" dirty="0" smtClean="0"/>
          </a:p>
          <a:p>
            <a:r>
              <a:rPr lang="en-US" baseline="0" dirty="0" smtClean="0"/>
              <a:t>Quality, effective professional learning is not accomplished through a one-shot workshops but through collaborative, job-embedded, and ongoing development that builds educators’ knowledge, develops skills, and supports implementation. </a:t>
            </a:r>
          </a:p>
          <a:p>
            <a:endParaRPr lang="en-US" baseline="0" dirty="0" smtClean="0"/>
          </a:p>
          <a:p>
            <a:r>
              <a:rPr lang="en-US" baseline="0" dirty="0" smtClean="0"/>
              <a:t>We will focus on the relationship between professional learning and student results in a brief conversation. Find a metaphor you could use to explain this concept to others.</a:t>
            </a:r>
          </a:p>
          <a:p>
            <a:endParaRPr lang="en-US" baseline="0" dirty="0" smtClean="0"/>
          </a:p>
          <a:p>
            <a:r>
              <a:rPr lang="en-US" b="1" u="sng" baseline="0" dirty="0" smtClean="0"/>
              <a:t>Facilitator:</a:t>
            </a:r>
          </a:p>
          <a:p>
            <a:r>
              <a:rPr lang="en-US" baseline="0" dirty="0" smtClean="0"/>
              <a:t>Invite table teams to share their metaphors.</a:t>
            </a:r>
            <a:endParaRPr lang="en-US" dirty="0" smtClean="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1C6108F-B492-44E6-A9D7-E1C38D0E2E98}" type="slidenum">
              <a:rPr lang="en-US" smtClean="0"/>
              <a:pPr/>
              <a:t>9</a:t>
            </a:fld>
            <a:endParaRPr lang="en-US"/>
          </a:p>
        </p:txBody>
      </p:sp>
      <p:sp>
        <p:nvSpPr>
          <p:cNvPr id="5" name="Notes Placeholder 4"/>
          <p:cNvSpPr>
            <a:spLocks noGrp="1"/>
          </p:cNvSpPr>
          <p:nvPr>
            <p:ph type="body" idx="1"/>
          </p:nvPr>
        </p:nvSpPr>
        <p:spPr/>
        <p:txBody>
          <a:bodyPr>
            <a:normAutofit/>
          </a:bodyPr>
          <a:lstStyle/>
          <a:p>
            <a:r>
              <a:rPr lang="en-US" sz="1200" b="1" u="sng" kern="1200" dirty="0" smtClean="0">
                <a:solidFill>
                  <a:schemeClr val="tx1"/>
                </a:solidFill>
                <a:latin typeface="+mn-lt"/>
                <a:ea typeface="+mn-ea"/>
                <a:cs typeface="+mn-cs"/>
              </a:rPr>
              <a:t>Materials:</a:t>
            </a:r>
          </a:p>
          <a:p>
            <a:r>
              <a:rPr lang="en-US" sz="1200" b="0" u="none" kern="1200" dirty="0" smtClean="0">
                <a:solidFill>
                  <a:schemeClr val="tx1"/>
                </a:solidFill>
                <a:latin typeface="+mn-lt"/>
                <a:ea typeface="+mn-ea"/>
                <a:cs typeface="+mn-cs"/>
              </a:rPr>
              <a:t>Handout 2.3 and Slide #9.</a:t>
            </a:r>
          </a:p>
          <a:p>
            <a:endParaRPr lang="en-US" b="1" u="sng" dirty="0" smtClean="0"/>
          </a:p>
          <a:p>
            <a:r>
              <a:rPr lang="en-US" b="1" u="sng" dirty="0" smtClean="0"/>
              <a:t>Facilitator:</a:t>
            </a:r>
          </a:p>
          <a:p>
            <a:r>
              <a:rPr lang="en-US" dirty="0" smtClean="0"/>
              <a:t>P</a:t>
            </a:r>
            <a:r>
              <a:rPr lang="en-US" baseline="0" dirty="0" smtClean="0"/>
              <a:t>review the video to determine whether you think participants should pay special attention to any particular sections during the viewing.</a:t>
            </a:r>
          </a:p>
          <a:p>
            <a:endParaRPr lang="en-US" baseline="0" dirty="0" smtClean="0"/>
          </a:p>
          <a:p>
            <a:r>
              <a:rPr lang="en-US" baseline="0" dirty="0" smtClean="0"/>
              <a:t>The video is available at </a:t>
            </a:r>
            <a:r>
              <a:rPr lang="en-US" sz="1200" dirty="0" smtClean="0">
                <a:latin typeface="Garamond"/>
                <a:cs typeface="Garamond"/>
              </a:rPr>
              <a:t>http://learningforward.org/video-test#.USfvYoU25mN</a:t>
            </a:r>
            <a:endParaRPr lang="en-US" baseline="0" dirty="0" smtClean="0"/>
          </a:p>
          <a:p>
            <a:endParaRPr lang="en-US" baseline="0" dirty="0" smtClean="0"/>
          </a:p>
          <a:p>
            <a:r>
              <a:rPr lang="en-US" baseline="0" dirty="0" smtClean="0"/>
              <a:t>Ask table teams to discuss their responses to the questions on the viewing guide. </a:t>
            </a:r>
          </a:p>
          <a:p>
            <a:endParaRPr lang="en-US" baseline="0" dirty="0" smtClean="0"/>
          </a:p>
          <a:p>
            <a:r>
              <a:rPr lang="en-US" baseline="0" dirty="0" smtClean="0"/>
              <a:t>Sample responses, if desired.</a:t>
            </a:r>
            <a:endParaRPr lang="en-US" dirty="0" smtClean="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F34E19-6B10-40BD-B24D-8FC7E964C928}" type="datetimeFigureOut">
              <a:rPr lang="en-US" smtClean="0"/>
              <a:pPr/>
              <a:t>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E6036-5A5A-4F20-8607-52D026353E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F34E19-6B10-40BD-B24D-8FC7E964C928}" type="datetimeFigureOut">
              <a:rPr lang="en-US" smtClean="0"/>
              <a:pPr/>
              <a:t>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E6036-5A5A-4F20-8607-52D026353E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F34E19-6B10-40BD-B24D-8FC7E964C928}" type="datetimeFigureOut">
              <a:rPr lang="en-US" smtClean="0"/>
              <a:pPr/>
              <a:t>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E6036-5A5A-4F20-8607-52D026353E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F34E19-6B10-40BD-B24D-8FC7E964C928}" type="datetimeFigureOut">
              <a:rPr lang="en-US" smtClean="0"/>
              <a:pPr/>
              <a:t>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E6036-5A5A-4F20-8607-52D026353E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F34E19-6B10-40BD-B24D-8FC7E964C928}" type="datetimeFigureOut">
              <a:rPr lang="en-US" smtClean="0"/>
              <a:pPr/>
              <a:t>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E6036-5A5A-4F20-8607-52D026353E7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FF34E19-6B10-40BD-B24D-8FC7E964C928}" type="datetimeFigureOut">
              <a:rPr lang="en-US" smtClean="0"/>
              <a:pPr/>
              <a:t>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E6036-5A5A-4F20-8607-52D026353E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FF34E19-6B10-40BD-B24D-8FC7E964C928}" type="datetimeFigureOut">
              <a:rPr lang="en-US" smtClean="0"/>
              <a:pPr/>
              <a:t>3/1/13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6E6036-5A5A-4F20-8607-52D026353E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FF34E19-6B10-40BD-B24D-8FC7E964C928}" type="datetimeFigureOut">
              <a:rPr lang="en-US" smtClean="0"/>
              <a:pPr/>
              <a:t>3/1/13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6E6036-5A5A-4F20-8607-52D026353E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FF34E19-6B10-40BD-B24D-8FC7E964C928}" type="datetimeFigureOut">
              <a:rPr lang="en-US" smtClean="0"/>
              <a:pPr/>
              <a:t>3/1/13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6E6036-5A5A-4F20-8607-52D026353E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FF34E19-6B10-40BD-B24D-8FC7E964C928}" type="datetimeFigureOut">
              <a:rPr lang="en-US" smtClean="0"/>
              <a:pPr/>
              <a:t>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E6036-5A5A-4F20-8607-52D026353E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FF34E19-6B10-40BD-B24D-8FC7E964C928}" type="datetimeFigureOut">
              <a:rPr lang="en-US" smtClean="0"/>
              <a:pPr/>
              <a:t>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E6036-5A5A-4F20-8607-52D026353E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2.pn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E6036-5A5A-4F20-8607-52D026353E76}" type="slidenum">
              <a:rPr lang="en-US" smtClean="0"/>
              <a:pPr/>
              <a:t>‹#›</a:t>
            </a:fld>
            <a:endParaRPr lang="en-US"/>
          </a:p>
        </p:txBody>
      </p:sp>
      <p:pic>
        <p:nvPicPr>
          <p:cNvPr id="7" name="Picture 6" descr="TPL logo.psd"/>
          <p:cNvPicPr>
            <a:picLocks noChangeAspect="1"/>
          </p:cNvPicPr>
          <p:nvPr userDrawn="1"/>
        </p:nvPicPr>
        <p:blipFill>
          <a:blip r:embed="rId1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858000" y="304800"/>
            <a:ext cx="1859025" cy="685800"/>
          </a:xfrm>
          <a:prstGeom prst="rect">
            <a:avLst/>
          </a:prstGeom>
        </p:spPr>
      </p:pic>
      <p:sp>
        <p:nvSpPr>
          <p:cNvPr id="9" name="Footer Placeholder 4"/>
          <p:cNvSpPr txBox="1">
            <a:spLocks/>
          </p:cNvSpPr>
          <p:nvPr userDrawn="1"/>
        </p:nvSpPr>
        <p:spPr>
          <a:xfrm>
            <a:off x="457200" y="6248400"/>
            <a:ext cx="41910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dirty="0" smtClean="0">
                <a:solidFill>
                  <a:srgbClr val="008000"/>
                </a:solidFill>
                <a:latin typeface="Arial"/>
                <a:cs typeface="Helvetica"/>
              </a:rPr>
              <a:t>Standards for Professional Learning</a:t>
            </a:r>
            <a:endParaRPr lang="en-US" sz="1200" b="0" dirty="0">
              <a:solidFill>
                <a:srgbClr val="008000"/>
              </a:solidFill>
              <a:latin typeface="Arial"/>
              <a:cs typeface="Arial"/>
            </a:endParaRPr>
          </a:p>
        </p:txBody>
      </p:sp>
      <p:pic>
        <p:nvPicPr>
          <p:cNvPr id="10" name="Picture 9" descr="Screen Shot 2013-01-28 at 1.08.31 PM.png"/>
          <p:cNvPicPr>
            <a:picLocks noChangeAspect="1"/>
          </p:cNvPicPr>
          <p:nvPr userDrawn="1"/>
        </p:nvPicPr>
        <p:blipFill>
          <a:blip r:embed="rId1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57200" y="152400"/>
            <a:ext cx="1447800" cy="8589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image" Target="../media/image4.emf"/><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tiff"/><Relationship Id="rId5" Type="http://schemas.openxmlformats.org/officeDocument/2006/relationships/hyperlink" Target="http://learningforward.org/video-test%23.USfvYoU25m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3-01-28 at 1.08.31 PM.pn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1371600"/>
            <a:ext cx="7064211" cy="4191000"/>
          </a:xfrm>
          <a:prstGeom prst="rect">
            <a:avLst/>
          </a:prstGeom>
        </p:spPr>
      </p:pic>
      <p:sp>
        <p:nvSpPr>
          <p:cNvPr id="2" name="Title 1"/>
          <p:cNvSpPr>
            <a:spLocks noGrp="1"/>
          </p:cNvSpPr>
          <p:nvPr>
            <p:ph type="ctrTitle"/>
          </p:nvPr>
        </p:nvSpPr>
        <p:spPr>
          <a:xfrm>
            <a:off x="3810000" y="3886200"/>
            <a:ext cx="8229600" cy="1470025"/>
          </a:xfrm>
        </p:spPr>
        <p:txBody>
          <a:bodyPr>
            <a:noAutofit/>
          </a:bodyPr>
          <a:lstStyle/>
          <a:p>
            <a:pPr algn="l"/>
            <a:r>
              <a:rPr lang="en-US" sz="4900" dirty="0" smtClean="0">
                <a:solidFill>
                  <a:srgbClr val="0000FF"/>
                </a:solidFill>
                <a:latin typeface="Arial"/>
              </a:rPr>
              <a:t>Introduction to the </a:t>
            </a:r>
            <a:br>
              <a:rPr lang="en-US" sz="4900" dirty="0" smtClean="0">
                <a:solidFill>
                  <a:srgbClr val="0000FF"/>
                </a:solidFill>
                <a:latin typeface="Arial"/>
              </a:rPr>
            </a:br>
            <a:r>
              <a:rPr lang="en-US" sz="6000" b="1" dirty="0" smtClean="0">
                <a:solidFill>
                  <a:srgbClr val="0000FF"/>
                </a:solidFill>
                <a:latin typeface="Arial"/>
                <a:cs typeface="Helvetica"/>
              </a:rPr>
              <a:t>Standards for Professional </a:t>
            </a:r>
            <a:br>
              <a:rPr lang="en-US" sz="6000" b="1" dirty="0" smtClean="0">
                <a:solidFill>
                  <a:srgbClr val="0000FF"/>
                </a:solidFill>
                <a:latin typeface="Arial"/>
                <a:cs typeface="Helvetica"/>
              </a:rPr>
            </a:br>
            <a:r>
              <a:rPr lang="en-US" sz="6000" b="1" dirty="0" smtClean="0">
                <a:solidFill>
                  <a:srgbClr val="0000FF"/>
                </a:solidFill>
                <a:latin typeface="Arial"/>
                <a:cs typeface="Helvetica"/>
              </a:rPr>
              <a:t>Learning</a:t>
            </a:r>
            <a:endParaRPr lang="en-US" sz="6000" b="1" dirty="0">
              <a:solidFill>
                <a:srgbClr val="0000FF"/>
              </a:solidFill>
              <a:latin typeface="Arial"/>
              <a:cs typeface="Helvetica"/>
            </a:endParaRPr>
          </a:p>
        </p:txBody>
      </p:sp>
      <p:sp>
        <p:nvSpPr>
          <p:cNvPr id="3" name="TextBox 2"/>
          <p:cNvSpPr txBox="1"/>
          <p:nvPr/>
        </p:nvSpPr>
        <p:spPr>
          <a:xfrm>
            <a:off x="228600" y="152400"/>
            <a:ext cx="2514600" cy="923330"/>
          </a:xfrm>
          <a:prstGeom prst="rect">
            <a:avLst/>
          </a:prstGeom>
          <a:solidFill>
            <a:srgbClr val="FFFFFF"/>
          </a:solid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304800" y="6336268"/>
            <a:ext cx="4191000" cy="369332"/>
          </a:xfrm>
          <a:prstGeom prst="rect">
            <a:avLst/>
          </a:prstGeom>
          <a:solidFill>
            <a:srgbClr val="FFFFFF"/>
          </a:solidFill>
        </p:spPr>
        <p:txBody>
          <a:bodyPr wrap="square" rtlCol="0">
            <a:spAutoFit/>
          </a:bodyPr>
          <a:lstStyle/>
          <a:p>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81000" y="1981200"/>
            <a:ext cx="8229600" cy="3382963"/>
          </a:xfrm>
        </p:spPr>
        <p:txBody>
          <a:bodyPr>
            <a:normAutofit/>
          </a:bodyPr>
          <a:lstStyle/>
          <a:p>
            <a:pPr marL="587375" indent="-474663">
              <a:lnSpc>
                <a:spcPts val="3250"/>
              </a:lnSpc>
              <a:spcBef>
                <a:spcPts val="0"/>
              </a:spcBef>
              <a:buFont typeface="+mj-lt"/>
              <a:buAutoNum type="arabicPeriod"/>
            </a:pPr>
            <a:r>
              <a:rPr lang="en-US" dirty="0" smtClean="0">
                <a:latin typeface="Times"/>
                <a:cs typeface="Garamond"/>
              </a:rPr>
              <a:t>Use the task directions and materials at your table to complete the card sort.</a:t>
            </a:r>
          </a:p>
          <a:p>
            <a:pPr marL="587375" indent="-474663">
              <a:lnSpc>
                <a:spcPct val="50000"/>
              </a:lnSpc>
              <a:spcBef>
                <a:spcPts val="0"/>
              </a:spcBef>
              <a:buNone/>
            </a:pPr>
            <a:endParaRPr lang="en-US" dirty="0" smtClean="0">
              <a:latin typeface="Times"/>
              <a:cs typeface="Garamond"/>
            </a:endParaRPr>
          </a:p>
          <a:p>
            <a:pPr marL="587375" indent="-474663">
              <a:lnSpc>
                <a:spcPts val="3250"/>
              </a:lnSpc>
              <a:spcBef>
                <a:spcPts val="0"/>
              </a:spcBef>
              <a:buFont typeface="+mj-lt"/>
              <a:buAutoNum type="arabicPeriod"/>
            </a:pPr>
            <a:r>
              <a:rPr lang="en-US" dirty="0" smtClean="0">
                <a:latin typeface="Times"/>
                <a:cs typeface="Garamond"/>
              </a:rPr>
              <a:t>Make observations about the results of your card sort.</a:t>
            </a:r>
          </a:p>
          <a:p>
            <a:pPr marL="587375" indent="-474663">
              <a:lnSpc>
                <a:spcPct val="50000"/>
              </a:lnSpc>
              <a:spcBef>
                <a:spcPts val="0"/>
              </a:spcBef>
              <a:buNone/>
            </a:pPr>
            <a:endParaRPr lang="en-US" dirty="0" smtClean="0">
              <a:latin typeface="Times"/>
              <a:cs typeface="Garamond"/>
            </a:endParaRPr>
          </a:p>
          <a:p>
            <a:pPr marL="587375" indent="-474663">
              <a:lnSpc>
                <a:spcPts val="3250"/>
              </a:lnSpc>
              <a:spcBef>
                <a:spcPts val="0"/>
              </a:spcBef>
              <a:buFont typeface="+mj-lt"/>
              <a:buAutoNum type="arabicPeriod"/>
            </a:pPr>
            <a:r>
              <a:rPr lang="en-US" dirty="0" smtClean="0">
                <a:latin typeface="Times"/>
                <a:cs typeface="Garamond"/>
              </a:rPr>
              <a:t>Check your work and discuss variations. </a:t>
            </a:r>
          </a:p>
          <a:p>
            <a:pPr marL="0" indent="0">
              <a:lnSpc>
                <a:spcPct val="50000"/>
              </a:lnSpc>
              <a:spcBef>
                <a:spcPts val="0"/>
              </a:spcBef>
              <a:buNone/>
            </a:pPr>
            <a:endParaRPr lang="en-US" dirty="0" smtClean="0">
              <a:latin typeface="Times"/>
              <a:cs typeface="Garamond"/>
            </a:endParaRPr>
          </a:p>
        </p:txBody>
      </p:sp>
      <p:pic>
        <p:nvPicPr>
          <p:cNvPr id="7" name="Picture 6" descr="green triangle-3.tif"/>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990600"/>
            <a:ext cx="533400" cy="807720"/>
          </a:xfrm>
          <a:prstGeom prst="rect">
            <a:avLst/>
          </a:prstGeom>
        </p:spPr>
      </p:pic>
      <p:sp>
        <p:nvSpPr>
          <p:cNvPr id="2" name="Title 1"/>
          <p:cNvSpPr>
            <a:spLocks noGrp="1"/>
          </p:cNvSpPr>
          <p:nvPr>
            <p:ph type="title"/>
          </p:nvPr>
        </p:nvSpPr>
        <p:spPr>
          <a:xfrm>
            <a:off x="457200" y="838200"/>
            <a:ext cx="8229600" cy="1143000"/>
          </a:xfrm>
        </p:spPr>
        <p:txBody>
          <a:bodyPr>
            <a:normAutofit/>
          </a:bodyPr>
          <a:lstStyle/>
          <a:p>
            <a:pPr algn="l"/>
            <a:r>
              <a:rPr lang="en-US" b="1" dirty="0" smtClean="0">
                <a:solidFill>
                  <a:srgbClr val="0000FF"/>
                </a:solidFill>
                <a:latin typeface="Arial"/>
                <a:cs typeface="Trebuchet MS"/>
              </a:rPr>
              <a:t>Standards card sort</a:t>
            </a:r>
            <a:endParaRPr lang="en-US" b="1" dirty="0">
              <a:solidFill>
                <a:srgbClr val="0000FF"/>
              </a:solidFill>
              <a:latin typeface="Arial"/>
              <a:cs typeface="Trebuchet MS"/>
            </a:endParaRPr>
          </a:p>
        </p:txBody>
      </p:sp>
      <p:sp>
        <p:nvSpPr>
          <p:cNvPr id="8" name="TextBox 7"/>
          <p:cNvSpPr txBox="1"/>
          <p:nvPr/>
        </p:nvSpPr>
        <p:spPr>
          <a:xfrm>
            <a:off x="8458200" y="6248400"/>
            <a:ext cx="340658" cy="276999"/>
          </a:xfrm>
          <a:prstGeom prst="rect">
            <a:avLst/>
          </a:prstGeom>
          <a:noFill/>
        </p:spPr>
        <p:txBody>
          <a:bodyPr wrap="none" rtlCol="0">
            <a:spAutoFit/>
          </a:bodyPr>
          <a:lstStyle/>
          <a:p>
            <a:r>
              <a:rPr lang="en-US" sz="1200" dirty="0" smtClean="0"/>
              <a:t>10</a:t>
            </a:r>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362200"/>
            <a:ext cx="8229600" cy="3962400"/>
          </a:xfrm>
        </p:spPr>
        <p:txBody>
          <a:bodyPr>
            <a:normAutofit fontScale="85000" lnSpcReduction="10000"/>
          </a:bodyPr>
          <a:lstStyle/>
          <a:p>
            <a:pPr>
              <a:lnSpc>
                <a:spcPts val="3250"/>
              </a:lnSpc>
              <a:spcBef>
                <a:spcPts val="0"/>
              </a:spcBef>
              <a:buClr>
                <a:srgbClr val="008000"/>
              </a:buClr>
              <a:buSzPct val="100000"/>
              <a:buFont typeface="Arial"/>
              <a:buChar char="•"/>
            </a:pPr>
            <a:r>
              <a:rPr lang="en-US" dirty="0" smtClean="0">
                <a:latin typeface="Times"/>
                <a:cs typeface="Garamond"/>
              </a:rPr>
              <a:t>Read the standard your table group has been given.</a:t>
            </a:r>
          </a:p>
          <a:p>
            <a:pPr marL="0" indent="0">
              <a:lnSpc>
                <a:spcPct val="50000"/>
              </a:lnSpc>
              <a:spcBef>
                <a:spcPts val="0"/>
              </a:spcBef>
              <a:buClr>
                <a:srgbClr val="008000"/>
              </a:buClr>
              <a:buSzPct val="100000"/>
              <a:buNone/>
            </a:pPr>
            <a:endParaRPr lang="en-US" dirty="0" smtClean="0">
              <a:latin typeface="Times"/>
              <a:cs typeface="Garamond"/>
            </a:endParaRPr>
          </a:p>
          <a:p>
            <a:pPr>
              <a:lnSpc>
                <a:spcPts val="3250"/>
              </a:lnSpc>
              <a:spcBef>
                <a:spcPts val="0"/>
              </a:spcBef>
              <a:buClr>
                <a:srgbClr val="008000"/>
              </a:buClr>
              <a:buSzPct val="100000"/>
              <a:buFont typeface="Arial"/>
              <a:buChar char="•"/>
            </a:pPr>
            <a:r>
              <a:rPr lang="en-US" dirty="0" smtClean="0">
                <a:latin typeface="Times"/>
                <a:cs typeface="Garamond"/>
              </a:rPr>
              <a:t>Highlight key elements of the rationale.</a:t>
            </a:r>
          </a:p>
          <a:p>
            <a:pPr>
              <a:lnSpc>
                <a:spcPct val="50000"/>
              </a:lnSpc>
              <a:spcBef>
                <a:spcPts val="0"/>
              </a:spcBef>
              <a:buClr>
                <a:srgbClr val="008000"/>
              </a:buClr>
              <a:buSzPct val="100000"/>
              <a:buFont typeface="Arial"/>
              <a:buChar char="•"/>
            </a:pPr>
            <a:endParaRPr lang="en-US" dirty="0" smtClean="0">
              <a:latin typeface="Times"/>
              <a:cs typeface="Garamond"/>
            </a:endParaRPr>
          </a:p>
          <a:p>
            <a:pPr>
              <a:lnSpc>
                <a:spcPts val="3250"/>
              </a:lnSpc>
              <a:spcBef>
                <a:spcPts val="0"/>
              </a:spcBef>
              <a:buClr>
                <a:srgbClr val="008000"/>
              </a:buClr>
              <a:buSzPct val="100000"/>
              <a:buFont typeface="Arial"/>
              <a:buChar char="•"/>
            </a:pPr>
            <a:r>
              <a:rPr lang="en-US" dirty="0" smtClean="0">
                <a:latin typeface="Times"/>
                <a:cs typeface="Garamond"/>
              </a:rPr>
              <a:t>Create a windowpane chart using Handout 4.2 as a guide.</a:t>
            </a:r>
          </a:p>
          <a:p>
            <a:pPr>
              <a:lnSpc>
                <a:spcPct val="50000"/>
              </a:lnSpc>
              <a:spcBef>
                <a:spcPts val="0"/>
              </a:spcBef>
              <a:buClr>
                <a:srgbClr val="008000"/>
              </a:buClr>
              <a:buSzPct val="100000"/>
              <a:buFont typeface="Arial"/>
              <a:buChar char="•"/>
            </a:pPr>
            <a:endParaRPr lang="en-US" dirty="0" smtClean="0">
              <a:latin typeface="Times"/>
              <a:cs typeface="Garamond"/>
            </a:endParaRPr>
          </a:p>
          <a:p>
            <a:pPr>
              <a:lnSpc>
                <a:spcPts val="3250"/>
              </a:lnSpc>
              <a:spcBef>
                <a:spcPts val="0"/>
              </a:spcBef>
              <a:spcAft>
                <a:spcPts val="1200"/>
              </a:spcAft>
              <a:buClr>
                <a:srgbClr val="008000"/>
              </a:buClr>
              <a:buSzPct val="100000"/>
              <a:buFont typeface="Arial"/>
              <a:buChar char="•"/>
            </a:pPr>
            <a:r>
              <a:rPr lang="en-US" dirty="0" smtClean="0">
                <a:latin typeface="Times"/>
                <a:cs typeface="Garamond"/>
              </a:rPr>
              <a:t>Designate a spokesperson to give a 3-minute presentation on the standard to the whole group. </a:t>
            </a:r>
          </a:p>
          <a:p>
            <a:pPr>
              <a:lnSpc>
                <a:spcPts val="3250"/>
              </a:lnSpc>
              <a:spcBef>
                <a:spcPts val="0"/>
              </a:spcBef>
              <a:spcAft>
                <a:spcPts val="1200"/>
              </a:spcAft>
              <a:buClr>
                <a:srgbClr val="008000"/>
              </a:buClr>
              <a:buSzPct val="100000"/>
              <a:buFont typeface="Arial"/>
              <a:buChar char="•"/>
            </a:pPr>
            <a:r>
              <a:rPr lang="en-US" dirty="0" smtClean="0">
                <a:latin typeface="Times"/>
                <a:cs typeface="Garamond"/>
              </a:rPr>
              <a:t>Use Handout 4.3 to take notes on others’ presentations.</a:t>
            </a:r>
          </a:p>
        </p:txBody>
      </p:sp>
      <p:pic>
        <p:nvPicPr>
          <p:cNvPr id="5" name="Picture 4" descr="Screen Shot 2013-01-28 at 1.08.31 PM.pn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7339160" y="228600"/>
            <a:ext cx="1541282" cy="914400"/>
          </a:xfrm>
          <a:prstGeom prst="rect">
            <a:avLst/>
          </a:prstGeom>
        </p:spPr>
      </p:pic>
      <p:pic>
        <p:nvPicPr>
          <p:cNvPr id="7" name="Picture 6" descr="green triangle-3.tif"/>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914400"/>
            <a:ext cx="533400" cy="807720"/>
          </a:xfrm>
          <a:prstGeom prst="rect">
            <a:avLst/>
          </a:prstGeom>
        </p:spPr>
      </p:pic>
      <p:sp>
        <p:nvSpPr>
          <p:cNvPr id="2" name="Title 1"/>
          <p:cNvSpPr>
            <a:spLocks noGrp="1"/>
          </p:cNvSpPr>
          <p:nvPr>
            <p:ph type="title"/>
          </p:nvPr>
        </p:nvSpPr>
        <p:spPr>
          <a:xfrm>
            <a:off x="457200" y="1066800"/>
            <a:ext cx="8229600" cy="1143000"/>
          </a:xfrm>
        </p:spPr>
        <p:txBody>
          <a:bodyPr>
            <a:normAutofit fontScale="90000"/>
          </a:bodyPr>
          <a:lstStyle/>
          <a:p>
            <a:pPr algn="l"/>
            <a:r>
              <a:rPr lang="en-US" b="1" dirty="0" smtClean="0">
                <a:solidFill>
                  <a:srgbClr val="0000FF"/>
                </a:solidFill>
                <a:latin typeface="Arial"/>
                <a:cs typeface="Trebuchet MS"/>
              </a:rPr>
              <a:t>Standard for </a:t>
            </a:r>
            <a:br>
              <a:rPr lang="en-US" b="1" dirty="0" smtClean="0">
                <a:solidFill>
                  <a:srgbClr val="0000FF"/>
                </a:solidFill>
                <a:latin typeface="Arial"/>
                <a:cs typeface="Trebuchet MS"/>
              </a:rPr>
            </a:br>
            <a:r>
              <a:rPr lang="en-US" b="1" dirty="0" smtClean="0">
                <a:solidFill>
                  <a:srgbClr val="0000FF"/>
                </a:solidFill>
                <a:latin typeface="Arial"/>
                <a:cs typeface="Trebuchet MS"/>
              </a:rPr>
              <a:t>Professional Learning</a:t>
            </a:r>
            <a:endParaRPr lang="en-US" b="1" dirty="0">
              <a:solidFill>
                <a:srgbClr val="0000FF"/>
              </a:solidFill>
              <a:latin typeface="Arial"/>
              <a:cs typeface="Trebuchet MS"/>
            </a:endParaRPr>
          </a:p>
        </p:txBody>
      </p:sp>
      <p:sp>
        <p:nvSpPr>
          <p:cNvPr id="8" name="TextBox 7"/>
          <p:cNvSpPr txBox="1"/>
          <p:nvPr/>
        </p:nvSpPr>
        <p:spPr>
          <a:xfrm>
            <a:off x="8458200" y="6324600"/>
            <a:ext cx="340658" cy="276999"/>
          </a:xfrm>
          <a:prstGeom prst="rect">
            <a:avLst/>
          </a:prstGeom>
          <a:noFill/>
        </p:spPr>
        <p:txBody>
          <a:bodyPr wrap="none" rtlCol="0">
            <a:spAutoFit/>
          </a:bodyPr>
          <a:lstStyle/>
          <a:p>
            <a:r>
              <a:rPr lang="en-US" sz="1200" dirty="0" smtClean="0"/>
              <a:t>11</a:t>
            </a:r>
            <a:endParaRPr 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382000" cy="4038600"/>
          </a:xfrm>
        </p:spPr>
        <p:txBody>
          <a:bodyPr>
            <a:noAutofit/>
          </a:bodyPr>
          <a:lstStyle/>
          <a:p>
            <a:pPr marL="628650" indent="-282575">
              <a:spcBef>
                <a:spcPts val="672"/>
              </a:spcBef>
              <a:buClr>
                <a:srgbClr val="008000"/>
              </a:buClr>
              <a:buFont typeface="Arial"/>
              <a:buChar char="•"/>
            </a:pPr>
            <a:r>
              <a:rPr lang="en-US" sz="2800" dirty="0" smtClean="0">
                <a:latin typeface="Times"/>
                <a:cs typeface="Garamond"/>
              </a:rPr>
              <a:t>Use Handout 4.4 to reflect on what you</a:t>
            </a:r>
            <a:r>
              <a:rPr lang="en-US" sz="2800" dirty="0">
                <a:latin typeface="Times"/>
                <a:cs typeface="Garamond"/>
              </a:rPr>
              <a:t> </a:t>
            </a:r>
            <a:r>
              <a:rPr lang="en-US" sz="2800" dirty="0" smtClean="0">
                <a:latin typeface="Times"/>
                <a:cs typeface="Garamond"/>
              </a:rPr>
              <a:t>learned about the standards for professional learning.</a:t>
            </a:r>
          </a:p>
          <a:p>
            <a:pPr marL="347472" indent="0">
              <a:lnSpc>
                <a:spcPct val="50000"/>
              </a:lnSpc>
              <a:spcBef>
                <a:spcPts val="672"/>
              </a:spcBef>
              <a:buClr>
                <a:srgbClr val="008000"/>
              </a:buClr>
              <a:buFont typeface="Arial"/>
              <a:buChar char="•"/>
            </a:pPr>
            <a:endParaRPr lang="en-US" sz="2400" dirty="0">
              <a:latin typeface="Times"/>
              <a:cs typeface="Garamond"/>
            </a:endParaRPr>
          </a:p>
          <a:p>
            <a:pPr marL="628650" indent="-282575">
              <a:spcBef>
                <a:spcPts val="672"/>
              </a:spcBef>
              <a:buClr>
                <a:srgbClr val="008000"/>
              </a:buClr>
              <a:buFont typeface="Arial"/>
              <a:buChar char="•"/>
            </a:pPr>
            <a:r>
              <a:rPr lang="en-US" sz="2800" dirty="0" smtClean="0">
                <a:latin typeface="Times"/>
                <a:cs typeface="Garamond"/>
              </a:rPr>
              <a:t>Find a partner and exchange responses from one           box.</a:t>
            </a:r>
          </a:p>
          <a:p>
            <a:pPr marL="347472" indent="274320">
              <a:lnSpc>
                <a:spcPct val="50000"/>
              </a:lnSpc>
              <a:spcBef>
                <a:spcPts val="672"/>
              </a:spcBef>
              <a:buClr>
                <a:srgbClr val="008000"/>
              </a:buClr>
              <a:buFont typeface="Arial"/>
              <a:buChar char="•"/>
            </a:pPr>
            <a:endParaRPr lang="en-US" sz="2400" dirty="0">
              <a:latin typeface="Times"/>
              <a:cs typeface="Garamond"/>
            </a:endParaRPr>
          </a:p>
          <a:p>
            <a:pPr marL="628650" indent="-282575">
              <a:spcBef>
                <a:spcPts val="672"/>
              </a:spcBef>
              <a:buClr>
                <a:srgbClr val="008000"/>
              </a:buClr>
              <a:buFont typeface="Arial"/>
              <a:buChar char="•"/>
            </a:pPr>
            <a:r>
              <a:rPr lang="en-US" sz="2800" dirty="0" smtClean="0">
                <a:latin typeface="Times"/>
                <a:cs typeface="Garamond"/>
              </a:rPr>
              <a:t>Rotate to a new partner and exchange responses to a different box.</a:t>
            </a:r>
          </a:p>
          <a:p>
            <a:pPr marL="347472" indent="274320">
              <a:lnSpc>
                <a:spcPct val="50000"/>
              </a:lnSpc>
              <a:spcBef>
                <a:spcPts val="672"/>
              </a:spcBef>
              <a:buClr>
                <a:srgbClr val="008000"/>
              </a:buClr>
              <a:buFont typeface="Arial"/>
              <a:buChar char="•"/>
            </a:pPr>
            <a:endParaRPr lang="en-US" sz="2400" dirty="0">
              <a:latin typeface="Times"/>
              <a:cs typeface="Garamond"/>
            </a:endParaRPr>
          </a:p>
          <a:p>
            <a:pPr marL="628650" indent="-295275">
              <a:spcBef>
                <a:spcPts val="672"/>
              </a:spcBef>
              <a:buClr>
                <a:srgbClr val="008000"/>
              </a:buClr>
              <a:buFont typeface="Arial"/>
              <a:buChar char="•"/>
            </a:pPr>
            <a:r>
              <a:rPr lang="en-US" sz="2800" dirty="0" smtClean="0">
                <a:latin typeface="Times"/>
                <a:cs typeface="Garamond"/>
              </a:rPr>
              <a:t>Meet with two additional partners to share responses from each of the remaining boxes.</a:t>
            </a:r>
            <a:endParaRPr lang="en-US" sz="2800" dirty="0">
              <a:latin typeface="Times"/>
              <a:cs typeface="Garamond"/>
            </a:endParaRPr>
          </a:p>
        </p:txBody>
      </p:sp>
      <p:pic>
        <p:nvPicPr>
          <p:cNvPr id="7" name="Picture 6" descr="green triangle-3.tif"/>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914400"/>
            <a:ext cx="533400" cy="807720"/>
          </a:xfrm>
          <a:prstGeom prst="rect">
            <a:avLst/>
          </a:prstGeom>
        </p:spPr>
      </p:pic>
      <p:sp>
        <p:nvSpPr>
          <p:cNvPr id="2" name="Title 1"/>
          <p:cNvSpPr>
            <a:spLocks noGrp="1"/>
          </p:cNvSpPr>
          <p:nvPr>
            <p:ph type="title"/>
          </p:nvPr>
        </p:nvSpPr>
        <p:spPr>
          <a:xfrm>
            <a:off x="457200" y="762000"/>
            <a:ext cx="8229600" cy="1143000"/>
          </a:xfrm>
        </p:spPr>
        <p:txBody>
          <a:bodyPr/>
          <a:lstStyle/>
          <a:p>
            <a:pPr algn="l"/>
            <a:r>
              <a:rPr lang="en-US" b="1" dirty="0" smtClean="0">
                <a:solidFill>
                  <a:srgbClr val="0000FF"/>
                </a:solidFill>
                <a:latin typeface="Arial"/>
                <a:cs typeface="Trebuchet MS"/>
              </a:rPr>
              <a:t>Reflection</a:t>
            </a:r>
            <a:endParaRPr lang="en-US" b="1" dirty="0">
              <a:solidFill>
                <a:srgbClr val="0000FF"/>
              </a:solidFill>
              <a:latin typeface="Arial"/>
              <a:cs typeface="Trebuchet MS"/>
            </a:endParaRPr>
          </a:p>
        </p:txBody>
      </p:sp>
      <p:sp>
        <p:nvSpPr>
          <p:cNvPr id="8" name="TextBox 7"/>
          <p:cNvSpPr txBox="1"/>
          <p:nvPr/>
        </p:nvSpPr>
        <p:spPr>
          <a:xfrm>
            <a:off x="8458200" y="6248400"/>
            <a:ext cx="340658" cy="276999"/>
          </a:xfrm>
          <a:prstGeom prst="rect">
            <a:avLst/>
          </a:prstGeom>
          <a:noFill/>
        </p:spPr>
        <p:txBody>
          <a:bodyPr wrap="none" rtlCol="0">
            <a:spAutoFit/>
          </a:bodyPr>
          <a:lstStyle/>
          <a:p>
            <a:r>
              <a:rPr lang="en-US" sz="1200" dirty="0" smtClean="0"/>
              <a:t>12</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creen Shot 2013-02-01 at 5.05.03 PM.pn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505200" y="1524000"/>
            <a:ext cx="5157080" cy="4724400"/>
          </a:xfrm>
          <a:prstGeom prst="rect">
            <a:avLst/>
          </a:prstGeom>
        </p:spPr>
      </p:pic>
      <p:pic>
        <p:nvPicPr>
          <p:cNvPr id="7" name="Picture 6" descr="green triangle-3.tif"/>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974725"/>
            <a:ext cx="533400" cy="807720"/>
          </a:xfrm>
          <a:prstGeom prst="rect">
            <a:avLst/>
          </a:prstGeom>
        </p:spPr>
      </p:pic>
      <p:sp>
        <p:nvSpPr>
          <p:cNvPr id="2" name="Title 1"/>
          <p:cNvSpPr>
            <a:spLocks noGrp="1"/>
          </p:cNvSpPr>
          <p:nvPr>
            <p:ph type="title"/>
          </p:nvPr>
        </p:nvSpPr>
        <p:spPr>
          <a:xfrm>
            <a:off x="457200" y="1143000"/>
            <a:ext cx="8229600" cy="1143000"/>
          </a:xfrm>
        </p:spPr>
        <p:txBody>
          <a:bodyPr>
            <a:noAutofit/>
          </a:bodyPr>
          <a:lstStyle/>
          <a:p>
            <a:pPr algn="l"/>
            <a:r>
              <a:rPr lang="en-US" b="1" dirty="0" smtClean="0">
                <a:solidFill>
                  <a:srgbClr val="0000FF"/>
                </a:solidFill>
                <a:latin typeface="Arial"/>
                <a:cs typeface="Trebuchet MS"/>
              </a:rPr>
              <a:t>Cycle of continuous improvement</a:t>
            </a:r>
            <a:endParaRPr lang="en-US" b="1" dirty="0">
              <a:solidFill>
                <a:srgbClr val="0000FF"/>
              </a:solidFill>
              <a:latin typeface="Arial"/>
              <a:cs typeface="Trebuchet MS"/>
            </a:endParaRPr>
          </a:p>
        </p:txBody>
      </p:sp>
      <p:sp>
        <p:nvSpPr>
          <p:cNvPr id="8" name="TextBox 7"/>
          <p:cNvSpPr txBox="1"/>
          <p:nvPr/>
        </p:nvSpPr>
        <p:spPr>
          <a:xfrm>
            <a:off x="8458200" y="6248400"/>
            <a:ext cx="340658" cy="276999"/>
          </a:xfrm>
          <a:prstGeom prst="rect">
            <a:avLst/>
          </a:prstGeom>
          <a:noFill/>
        </p:spPr>
        <p:txBody>
          <a:bodyPr wrap="none" rtlCol="0">
            <a:spAutoFit/>
          </a:bodyPr>
          <a:lstStyle/>
          <a:p>
            <a:r>
              <a:rPr lang="en-US" sz="1200" dirty="0" smtClean="0"/>
              <a:t>13</a:t>
            </a:r>
            <a:endParaRPr lang="en-US"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51037"/>
            <a:ext cx="8229600" cy="4525963"/>
          </a:xfrm>
        </p:spPr>
        <p:txBody>
          <a:bodyPr/>
          <a:lstStyle/>
          <a:p>
            <a:pPr>
              <a:lnSpc>
                <a:spcPts val="3250"/>
              </a:lnSpc>
              <a:spcBef>
                <a:spcPts val="0"/>
              </a:spcBef>
              <a:buClr>
                <a:srgbClr val="008000"/>
              </a:buClr>
              <a:buSzPct val="100000"/>
              <a:buFont typeface="Arial"/>
              <a:buChar char="•"/>
            </a:pPr>
            <a:r>
              <a:rPr lang="en-US" dirty="0" smtClean="0">
                <a:latin typeface="Times"/>
                <a:cs typeface="Garamond"/>
              </a:rPr>
              <a:t>Complete Handout 6.1 on your own.</a:t>
            </a:r>
          </a:p>
          <a:p>
            <a:pPr marL="0" indent="0">
              <a:lnSpc>
                <a:spcPct val="50000"/>
              </a:lnSpc>
              <a:spcBef>
                <a:spcPts val="0"/>
              </a:spcBef>
              <a:buClr>
                <a:srgbClr val="008000"/>
              </a:buClr>
              <a:buSzPct val="100000"/>
              <a:buNone/>
            </a:pPr>
            <a:endParaRPr lang="en-US" dirty="0" smtClean="0">
              <a:latin typeface="Times"/>
              <a:cs typeface="Garamond"/>
            </a:endParaRPr>
          </a:p>
          <a:p>
            <a:pPr marL="0" indent="0">
              <a:lnSpc>
                <a:spcPct val="50000"/>
              </a:lnSpc>
              <a:spcBef>
                <a:spcPts val="0"/>
              </a:spcBef>
              <a:buClr>
                <a:srgbClr val="008000"/>
              </a:buClr>
              <a:buSzPct val="100000"/>
              <a:buNone/>
            </a:pPr>
            <a:endParaRPr lang="en-US" dirty="0" smtClean="0">
              <a:latin typeface="Times"/>
              <a:cs typeface="Garamond"/>
            </a:endParaRPr>
          </a:p>
          <a:p>
            <a:pPr>
              <a:lnSpc>
                <a:spcPts val="3250"/>
              </a:lnSpc>
              <a:spcBef>
                <a:spcPts val="0"/>
              </a:spcBef>
              <a:buClr>
                <a:srgbClr val="008000"/>
              </a:buClr>
              <a:buSzPct val="100000"/>
              <a:buFont typeface="Arial"/>
              <a:buChar char="•"/>
            </a:pPr>
            <a:r>
              <a:rPr lang="en-US" dirty="0" smtClean="0">
                <a:latin typeface="Times"/>
                <a:cs typeface="Garamond"/>
              </a:rPr>
              <a:t>Work with a partner to generate possible next steps to improve professional learning so that </a:t>
            </a:r>
          </a:p>
          <a:p>
            <a:pPr>
              <a:lnSpc>
                <a:spcPts val="3250"/>
              </a:lnSpc>
              <a:spcBef>
                <a:spcPts val="0"/>
              </a:spcBef>
              <a:buClr>
                <a:srgbClr val="008000"/>
              </a:buClr>
              <a:buSzPct val="100000"/>
              <a:buNone/>
            </a:pPr>
            <a:r>
              <a:rPr lang="en-US" dirty="0" smtClean="0">
                <a:latin typeface="Times"/>
                <a:cs typeface="Garamond"/>
              </a:rPr>
              <a:t>	it increases educator effectiveness and student learning.  </a:t>
            </a:r>
          </a:p>
          <a:p>
            <a:pPr marL="0" indent="0">
              <a:lnSpc>
                <a:spcPts val="3250"/>
              </a:lnSpc>
              <a:spcBef>
                <a:spcPts val="0"/>
              </a:spcBef>
              <a:buClr>
                <a:srgbClr val="008000"/>
              </a:buClr>
              <a:buSzPct val="100000"/>
              <a:buNone/>
            </a:pPr>
            <a:endParaRPr lang="en-US" dirty="0" smtClean="0">
              <a:latin typeface="Times"/>
              <a:cs typeface="Garamond"/>
            </a:endParaRPr>
          </a:p>
          <a:p>
            <a:pPr>
              <a:lnSpc>
                <a:spcPts val="3250"/>
              </a:lnSpc>
              <a:spcBef>
                <a:spcPts val="0"/>
              </a:spcBef>
              <a:buClr>
                <a:srgbClr val="008000"/>
              </a:buClr>
              <a:buSzPct val="100000"/>
              <a:buFont typeface="Arial"/>
              <a:buChar char="•"/>
            </a:pPr>
            <a:r>
              <a:rPr lang="en-US" dirty="0" smtClean="0">
                <a:latin typeface="Times"/>
                <a:cs typeface="Garamond"/>
              </a:rPr>
              <a:t>Record your next steps in Handout 6.2.</a:t>
            </a:r>
            <a:endParaRPr lang="en-US" b="1" dirty="0" smtClean="0">
              <a:solidFill>
                <a:srgbClr val="FF0000"/>
              </a:solidFill>
              <a:latin typeface="Times"/>
              <a:cs typeface="Garamond"/>
            </a:endParaRPr>
          </a:p>
          <a:p>
            <a:pPr marL="0" indent="0">
              <a:buNone/>
            </a:pPr>
            <a:endParaRPr lang="en-US" dirty="0" smtClean="0"/>
          </a:p>
        </p:txBody>
      </p:sp>
      <p:pic>
        <p:nvPicPr>
          <p:cNvPr id="7" name="Picture 6" descr="green triangle-3.tif"/>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1021080"/>
            <a:ext cx="533400" cy="807720"/>
          </a:xfrm>
          <a:prstGeom prst="rect">
            <a:avLst/>
          </a:prstGeom>
        </p:spPr>
      </p:pic>
      <p:sp>
        <p:nvSpPr>
          <p:cNvPr id="2" name="Title 1"/>
          <p:cNvSpPr>
            <a:spLocks noGrp="1"/>
          </p:cNvSpPr>
          <p:nvPr>
            <p:ph type="title"/>
          </p:nvPr>
        </p:nvSpPr>
        <p:spPr>
          <a:xfrm>
            <a:off x="457200" y="838200"/>
            <a:ext cx="8229600" cy="1143000"/>
          </a:xfrm>
        </p:spPr>
        <p:txBody>
          <a:bodyPr>
            <a:normAutofit fontScale="90000"/>
          </a:bodyPr>
          <a:lstStyle/>
          <a:p>
            <a:pPr algn="l"/>
            <a:r>
              <a:rPr lang="en-US" b="1" dirty="0" smtClean="0">
                <a:solidFill>
                  <a:srgbClr val="0000FF"/>
                </a:solidFill>
                <a:latin typeface="Arial"/>
                <a:cs typeface="Trebuchet MS"/>
              </a:rPr>
              <a:t>Self-assessment and next steps</a:t>
            </a:r>
            <a:endParaRPr lang="en-US" b="1" dirty="0">
              <a:solidFill>
                <a:srgbClr val="0000FF"/>
              </a:solidFill>
              <a:latin typeface="Arial"/>
              <a:cs typeface="Trebuchet MS"/>
            </a:endParaRPr>
          </a:p>
        </p:txBody>
      </p:sp>
      <p:sp>
        <p:nvSpPr>
          <p:cNvPr id="8" name="TextBox 7"/>
          <p:cNvSpPr txBox="1"/>
          <p:nvPr/>
        </p:nvSpPr>
        <p:spPr>
          <a:xfrm>
            <a:off x="8458200" y="6248400"/>
            <a:ext cx="340658" cy="276999"/>
          </a:xfrm>
          <a:prstGeom prst="rect">
            <a:avLst/>
          </a:prstGeom>
          <a:noFill/>
        </p:spPr>
        <p:txBody>
          <a:bodyPr wrap="none" rtlCol="0">
            <a:spAutoFit/>
          </a:bodyPr>
          <a:lstStyle/>
          <a:p>
            <a:r>
              <a:rPr lang="en-US" sz="1200" dirty="0" smtClean="0"/>
              <a:t>14</a:t>
            </a: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7237"/>
            <a:ext cx="8229600" cy="1858963"/>
          </a:xfrm>
        </p:spPr>
        <p:txBody>
          <a:bodyPr/>
          <a:lstStyle/>
          <a:p>
            <a:pPr>
              <a:buClr>
                <a:srgbClr val="008000"/>
              </a:buClr>
              <a:buSzPct val="100000"/>
              <a:buFont typeface="Arial"/>
              <a:buChar char="•"/>
            </a:pPr>
            <a:r>
              <a:rPr lang="en-US" dirty="0" smtClean="0">
                <a:latin typeface="Times"/>
                <a:cs typeface="Garamond"/>
              </a:rPr>
              <a:t>Use Handout 7.1 to stop and reflect.</a:t>
            </a:r>
          </a:p>
          <a:p>
            <a:pPr marL="0" indent="0">
              <a:buClr>
                <a:srgbClr val="008000"/>
              </a:buClr>
              <a:buSzPct val="100000"/>
              <a:buNone/>
            </a:pPr>
            <a:endParaRPr lang="en-US" dirty="0" smtClean="0">
              <a:latin typeface="Times"/>
              <a:cs typeface="Garamond"/>
            </a:endParaRPr>
          </a:p>
          <a:p>
            <a:pPr>
              <a:buClr>
                <a:srgbClr val="008000"/>
              </a:buClr>
              <a:buSzPct val="100000"/>
              <a:buFont typeface="Arial"/>
              <a:buChar char="•"/>
            </a:pPr>
            <a:r>
              <a:rPr lang="en-US" dirty="0" smtClean="0">
                <a:latin typeface="Times"/>
                <a:cs typeface="Garamond"/>
              </a:rPr>
              <a:t>At your table, share one thing you wrote.</a:t>
            </a:r>
            <a:endParaRPr lang="en-US" dirty="0">
              <a:latin typeface="Times"/>
              <a:cs typeface="Garamond"/>
            </a:endParaRPr>
          </a:p>
        </p:txBody>
      </p:sp>
      <p:sp>
        <p:nvSpPr>
          <p:cNvPr id="2" name="Title 1"/>
          <p:cNvSpPr>
            <a:spLocks noGrp="1"/>
          </p:cNvSpPr>
          <p:nvPr>
            <p:ph type="title"/>
          </p:nvPr>
        </p:nvSpPr>
        <p:spPr>
          <a:xfrm>
            <a:off x="457200" y="838200"/>
            <a:ext cx="8229600" cy="1143000"/>
          </a:xfrm>
        </p:spPr>
        <p:txBody>
          <a:bodyPr/>
          <a:lstStyle/>
          <a:p>
            <a:pPr algn="l"/>
            <a:r>
              <a:rPr lang="en-US" b="1" dirty="0" smtClean="0">
                <a:solidFill>
                  <a:srgbClr val="0000FF"/>
                </a:solidFill>
                <a:latin typeface="Arial"/>
                <a:cs typeface="Trebuchet MS"/>
              </a:rPr>
              <a:t>Final reflection</a:t>
            </a:r>
            <a:endParaRPr lang="en-US" b="1" dirty="0">
              <a:solidFill>
                <a:srgbClr val="0000FF"/>
              </a:solidFill>
              <a:latin typeface="Arial"/>
              <a:cs typeface="Trebuchet MS"/>
            </a:endParaRPr>
          </a:p>
        </p:txBody>
      </p:sp>
      <p:pic>
        <p:nvPicPr>
          <p:cNvPr id="7" name="Picture 6" descr="green triangle-3.tif"/>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990600"/>
            <a:ext cx="533400" cy="807720"/>
          </a:xfrm>
          <a:prstGeom prst="rect">
            <a:avLst/>
          </a:prstGeom>
        </p:spPr>
      </p:pic>
      <p:sp>
        <p:nvSpPr>
          <p:cNvPr id="8" name="TextBox 7"/>
          <p:cNvSpPr txBox="1"/>
          <p:nvPr/>
        </p:nvSpPr>
        <p:spPr>
          <a:xfrm>
            <a:off x="8458200" y="6248400"/>
            <a:ext cx="340658" cy="276999"/>
          </a:xfrm>
          <a:prstGeom prst="rect">
            <a:avLst/>
          </a:prstGeom>
          <a:noFill/>
        </p:spPr>
        <p:txBody>
          <a:bodyPr wrap="none" rtlCol="0">
            <a:spAutoFit/>
          </a:bodyPr>
          <a:lstStyle/>
          <a:p>
            <a:r>
              <a:rPr lang="en-US" sz="1200" smtClean="0"/>
              <a:t>15</a:t>
            </a:r>
            <a:endParaRPr lang="en-US"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762000"/>
          </a:xfrm>
        </p:spPr>
        <p:txBody>
          <a:bodyPr>
            <a:noAutofit/>
          </a:bodyPr>
          <a:lstStyle/>
          <a:p>
            <a:pPr>
              <a:buNone/>
            </a:pPr>
            <a:r>
              <a:rPr lang="en-US" sz="2800" dirty="0">
                <a:solidFill>
                  <a:srgbClr val="0000FF"/>
                </a:solidFill>
                <a:latin typeface="Arial"/>
                <a:cs typeface="Garamond"/>
              </a:rPr>
              <a:t>Learners will be able </a:t>
            </a:r>
            <a:r>
              <a:rPr lang="en-US" sz="2800" dirty="0" smtClean="0">
                <a:solidFill>
                  <a:srgbClr val="0000FF"/>
                </a:solidFill>
                <a:latin typeface="Arial"/>
                <a:cs typeface="Garamond"/>
              </a:rPr>
              <a:t>to …</a:t>
            </a:r>
          </a:p>
        </p:txBody>
      </p:sp>
      <p:sp>
        <p:nvSpPr>
          <p:cNvPr id="2" name="Title 1"/>
          <p:cNvSpPr>
            <a:spLocks noGrp="1"/>
          </p:cNvSpPr>
          <p:nvPr>
            <p:ph type="title"/>
          </p:nvPr>
        </p:nvSpPr>
        <p:spPr>
          <a:xfrm>
            <a:off x="533400" y="533400"/>
            <a:ext cx="8229600" cy="1020762"/>
          </a:xfrm>
        </p:spPr>
        <p:txBody>
          <a:bodyPr>
            <a:normAutofit fontScale="90000"/>
          </a:bodyPr>
          <a:lstStyle/>
          <a:p>
            <a:pPr algn="l"/>
            <a:r>
              <a:rPr lang="en-US" b="1" dirty="0" smtClean="0">
                <a:solidFill>
                  <a:srgbClr val="558ED5"/>
                </a:solidFill>
                <a:latin typeface="Trebuchet MS"/>
                <a:cs typeface="Trebuchet MS"/>
              </a:rPr>
              <a:t/>
            </a:r>
            <a:br>
              <a:rPr lang="en-US" b="1" dirty="0" smtClean="0">
                <a:solidFill>
                  <a:srgbClr val="558ED5"/>
                </a:solidFill>
                <a:latin typeface="Trebuchet MS"/>
                <a:cs typeface="Trebuchet MS"/>
              </a:rPr>
            </a:br>
            <a:r>
              <a:rPr lang="en-US" b="1" dirty="0" smtClean="0">
                <a:solidFill>
                  <a:srgbClr val="558ED5"/>
                </a:solidFill>
                <a:latin typeface="Trebuchet MS"/>
                <a:cs typeface="Trebuchet MS"/>
              </a:rPr>
              <a:t/>
            </a:r>
            <a:br>
              <a:rPr lang="en-US" b="1" dirty="0" smtClean="0">
                <a:solidFill>
                  <a:srgbClr val="558ED5"/>
                </a:solidFill>
                <a:latin typeface="Trebuchet MS"/>
                <a:cs typeface="Trebuchet MS"/>
              </a:rPr>
            </a:br>
            <a:r>
              <a:rPr lang="en-US" sz="4900" b="1" dirty="0" smtClean="0">
                <a:solidFill>
                  <a:srgbClr val="0000FF"/>
                </a:solidFill>
                <a:latin typeface="Arial"/>
                <a:cs typeface="Trebuchet MS"/>
              </a:rPr>
              <a:t>Learning objectives</a:t>
            </a:r>
            <a:r>
              <a:rPr lang="en-US" b="1" dirty="0" smtClean="0">
                <a:solidFill>
                  <a:srgbClr val="558ED5"/>
                </a:solidFill>
                <a:latin typeface="Trebuchet MS"/>
                <a:cs typeface="Trebuchet MS"/>
              </a:rPr>
              <a:t/>
            </a:r>
            <a:br>
              <a:rPr lang="en-US" b="1" dirty="0" smtClean="0">
                <a:solidFill>
                  <a:srgbClr val="558ED5"/>
                </a:solidFill>
                <a:latin typeface="Trebuchet MS"/>
                <a:cs typeface="Trebuchet MS"/>
              </a:rPr>
            </a:br>
            <a:endParaRPr lang="en-US" b="1" dirty="0">
              <a:solidFill>
                <a:srgbClr val="558ED5"/>
              </a:solidFill>
              <a:latin typeface="Trebuchet MS"/>
              <a:cs typeface="Trebuchet MS"/>
            </a:endParaRPr>
          </a:p>
        </p:txBody>
      </p:sp>
      <p:pic>
        <p:nvPicPr>
          <p:cNvPr id="7" name="Picture 6" descr="green triangle-3.tif"/>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975042"/>
            <a:ext cx="533400" cy="807720"/>
          </a:xfrm>
          <a:prstGeom prst="rect">
            <a:avLst/>
          </a:prstGeom>
        </p:spPr>
      </p:pic>
      <p:sp>
        <p:nvSpPr>
          <p:cNvPr id="8" name="Content Placeholder 2"/>
          <p:cNvSpPr txBox="1">
            <a:spLocks/>
          </p:cNvSpPr>
          <p:nvPr/>
        </p:nvSpPr>
        <p:spPr>
          <a:xfrm>
            <a:off x="533400" y="4572000"/>
            <a:ext cx="8229600" cy="1066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8000"/>
              </a:buClr>
              <a:buSzPct val="100000"/>
              <a:buFont typeface="Arial"/>
              <a:buChar char="•"/>
            </a:pPr>
            <a:r>
              <a:rPr lang="en-US" sz="2400" dirty="0" smtClean="0">
                <a:latin typeface="Times"/>
                <a:cs typeface="Garamond"/>
              </a:rPr>
              <a:t>Identify the alignment between the cycle of continuous improvement and the professional learning standards.</a:t>
            </a:r>
          </a:p>
          <a:p>
            <a:pPr marL="0" indent="0">
              <a:buClr>
                <a:schemeClr val="accent3">
                  <a:lumMod val="60000"/>
                  <a:lumOff val="40000"/>
                </a:schemeClr>
              </a:buClr>
              <a:buNone/>
            </a:pPr>
            <a:endParaRPr lang="en-US" dirty="0"/>
          </a:p>
        </p:txBody>
      </p:sp>
      <p:sp>
        <p:nvSpPr>
          <p:cNvPr id="9" name="Content Placeholder 2"/>
          <p:cNvSpPr txBox="1">
            <a:spLocks/>
          </p:cNvSpPr>
          <p:nvPr/>
        </p:nvSpPr>
        <p:spPr>
          <a:xfrm>
            <a:off x="533400" y="5410200"/>
            <a:ext cx="8229600" cy="129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8000"/>
              </a:buClr>
              <a:buSzPct val="100000"/>
              <a:buFont typeface="Arial"/>
              <a:buChar char="•"/>
            </a:pPr>
            <a:r>
              <a:rPr lang="en-US" sz="2400" dirty="0" smtClean="0">
                <a:latin typeface="Times"/>
                <a:cs typeface="Garamond"/>
              </a:rPr>
              <a:t>Identify actions to take to improve professional learning within the school or district.</a:t>
            </a:r>
          </a:p>
          <a:p>
            <a:pPr>
              <a:buClr>
                <a:schemeClr val="accent3">
                  <a:lumMod val="60000"/>
                  <a:lumOff val="40000"/>
                </a:schemeClr>
              </a:buClr>
              <a:buFont typeface="Arial"/>
              <a:buChar char="•"/>
            </a:pPr>
            <a:endParaRPr lang="en-US" dirty="0"/>
          </a:p>
        </p:txBody>
      </p:sp>
      <p:sp>
        <p:nvSpPr>
          <p:cNvPr id="10" name="Content Placeholder 2"/>
          <p:cNvSpPr txBox="1">
            <a:spLocks/>
          </p:cNvSpPr>
          <p:nvPr/>
        </p:nvSpPr>
        <p:spPr>
          <a:xfrm>
            <a:off x="533400" y="3733800"/>
            <a:ext cx="8229600" cy="1066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8000"/>
              </a:buClr>
              <a:buSzPct val="100000"/>
              <a:buFont typeface="Arial"/>
              <a:buChar char="•"/>
            </a:pPr>
            <a:r>
              <a:rPr lang="en-US" sz="2400" dirty="0" smtClean="0">
                <a:latin typeface="Times"/>
                <a:cs typeface="Garamond"/>
              </a:rPr>
              <a:t>Understand the purpose and key components of the Standards for Professional Learning.</a:t>
            </a:r>
          </a:p>
          <a:p>
            <a:pPr marL="0" indent="0">
              <a:buClr>
                <a:schemeClr val="accent3">
                  <a:lumMod val="60000"/>
                  <a:lumOff val="40000"/>
                </a:schemeClr>
              </a:buClr>
              <a:buNone/>
            </a:pPr>
            <a:endParaRPr lang="en-US" dirty="0"/>
          </a:p>
        </p:txBody>
      </p:sp>
      <p:sp>
        <p:nvSpPr>
          <p:cNvPr id="11" name="Content Placeholder 2"/>
          <p:cNvSpPr txBox="1">
            <a:spLocks/>
          </p:cNvSpPr>
          <p:nvPr/>
        </p:nvSpPr>
        <p:spPr>
          <a:xfrm>
            <a:off x="533400" y="2895600"/>
            <a:ext cx="8229600" cy="99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8000"/>
              </a:buClr>
              <a:buSzPct val="100000"/>
              <a:buFont typeface="Arial"/>
              <a:buChar char="•"/>
            </a:pPr>
            <a:r>
              <a:rPr lang="en-US" sz="2400" dirty="0" smtClean="0">
                <a:latin typeface="Times"/>
                <a:cs typeface="Garamond"/>
              </a:rPr>
              <a:t>Identify the implications of the prerequisite for professional learning.</a:t>
            </a:r>
          </a:p>
          <a:p>
            <a:pPr marL="0" indent="0">
              <a:buClr>
                <a:schemeClr val="accent3">
                  <a:lumMod val="60000"/>
                  <a:lumOff val="40000"/>
                </a:schemeClr>
              </a:buClr>
              <a:buNone/>
            </a:pPr>
            <a:endParaRPr lang="en-US" dirty="0"/>
          </a:p>
        </p:txBody>
      </p:sp>
      <p:sp>
        <p:nvSpPr>
          <p:cNvPr id="12" name="Content Placeholder 2"/>
          <p:cNvSpPr txBox="1">
            <a:spLocks/>
          </p:cNvSpPr>
          <p:nvPr/>
        </p:nvSpPr>
        <p:spPr>
          <a:xfrm>
            <a:off x="533400" y="2057400"/>
            <a:ext cx="8229600" cy="9143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8000"/>
              </a:buClr>
              <a:buSzPct val="100000"/>
              <a:buFont typeface="Arial"/>
              <a:buChar char="•"/>
            </a:pPr>
            <a:r>
              <a:rPr lang="en-US" sz="2400" dirty="0" smtClean="0">
                <a:latin typeface="Times"/>
                <a:cs typeface="Garamond"/>
              </a:rPr>
              <a:t>Explain the purpose of the Standards for Professional Learning.</a:t>
            </a:r>
          </a:p>
          <a:p>
            <a:pPr marL="0" indent="0">
              <a:buClr>
                <a:schemeClr val="accent3">
                  <a:lumMod val="60000"/>
                  <a:lumOff val="40000"/>
                </a:schemeClr>
              </a:buClr>
              <a:buNone/>
            </a:pPr>
            <a:endParaRPr lang="en-US" dirty="0"/>
          </a:p>
        </p:txBody>
      </p:sp>
      <p:sp>
        <p:nvSpPr>
          <p:cNvPr id="13" name="TextBox 12"/>
          <p:cNvSpPr txBox="1"/>
          <p:nvPr/>
        </p:nvSpPr>
        <p:spPr>
          <a:xfrm>
            <a:off x="8458200" y="6324600"/>
            <a:ext cx="262662" cy="276999"/>
          </a:xfrm>
          <a:prstGeom prst="rect">
            <a:avLst/>
          </a:prstGeom>
          <a:noFill/>
        </p:spPr>
        <p:txBody>
          <a:bodyPr wrap="none" rtlCol="0">
            <a:spAutoFit/>
          </a:bodyPr>
          <a:lstStyle/>
          <a:p>
            <a:r>
              <a:rPr lang="en-US" sz="1200" dirty="0" smtClean="0"/>
              <a:t>2</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1"/>
          <p:cNvSpPr txBox="1">
            <a:spLocks/>
          </p:cNvSpPr>
          <p:nvPr/>
        </p:nvSpPr>
        <p:spPr>
          <a:xfrm>
            <a:off x="76200" y="990600"/>
            <a:ext cx="3048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00FF"/>
                </a:solidFill>
                <a:latin typeface="Arial"/>
                <a:cs typeface="Trebuchet MS"/>
              </a:rPr>
              <a:t>Agenda</a:t>
            </a:r>
            <a:endParaRPr lang="en-US" b="1" dirty="0">
              <a:solidFill>
                <a:srgbClr val="0000FF"/>
              </a:solidFill>
              <a:latin typeface="Arial"/>
              <a:cs typeface="Trebuchet MS"/>
            </a:endParaRPr>
          </a:p>
        </p:txBody>
      </p:sp>
      <p:pic>
        <p:nvPicPr>
          <p:cNvPr id="7" name="Picture 6" descr="green triangle-3.tif"/>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914400"/>
            <a:ext cx="533400" cy="807720"/>
          </a:xfrm>
          <a:prstGeom prst="rect">
            <a:avLst/>
          </a:prstGeom>
        </p:spPr>
      </p:pic>
      <p:pic>
        <p:nvPicPr>
          <p:cNvPr id="2" name="Picture 1" descr="Killion Unit 4 Agenda.pdf"/>
          <p:cNvPicPr>
            <a:picLocks noChangeAspect="1"/>
          </p:cNvPicPr>
          <p:nvPr/>
        </p:nvPicPr>
        <p:blipFill rotWithShape="1">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22328" b="23485"/>
          <a:stretch/>
        </p:blipFill>
        <p:spPr>
          <a:xfrm>
            <a:off x="2057400" y="990600"/>
            <a:ext cx="7823885" cy="5486400"/>
          </a:xfrm>
          <a:prstGeom prst="rect">
            <a:avLst/>
          </a:prstGeom>
        </p:spPr>
      </p:pic>
      <p:sp>
        <p:nvSpPr>
          <p:cNvPr id="9" name="TextBox 8"/>
          <p:cNvSpPr txBox="1"/>
          <p:nvPr/>
        </p:nvSpPr>
        <p:spPr>
          <a:xfrm>
            <a:off x="8458200" y="6248400"/>
            <a:ext cx="275661" cy="307777"/>
          </a:xfrm>
          <a:prstGeom prst="rect">
            <a:avLst/>
          </a:prstGeom>
          <a:noFill/>
        </p:spPr>
        <p:txBody>
          <a:bodyPr wrap="none" rtlCol="0">
            <a:spAutoFit/>
          </a:bodyPr>
          <a:lstStyle/>
          <a:p>
            <a:r>
              <a:rPr lang="en-US" sz="1400" dirty="0" smtClean="0"/>
              <a:t>3</a:t>
            </a:r>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05000"/>
            <a:ext cx="8229600" cy="914400"/>
          </a:xfrm>
        </p:spPr>
        <p:txBody>
          <a:bodyPr>
            <a:noAutofit/>
          </a:bodyPr>
          <a:lstStyle/>
          <a:p>
            <a:pPr lvl="0">
              <a:lnSpc>
                <a:spcPts val="3250"/>
              </a:lnSpc>
              <a:spcBef>
                <a:spcPts val="0"/>
              </a:spcBef>
              <a:buClr>
                <a:srgbClr val="008000"/>
              </a:buClr>
              <a:buSzPct val="100000"/>
              <a:buFont typeface="Arial"/>
              <a:buChar char="•"/>
            </a:pPr>
            <a:r>
              <a:rPr lang="en-US" dirty="0" smtClean="0">
                <a:latin typeface="Times"/>
                <a:cs typeface="Garamond"/>
              </a:rPr>
              <a:t>Be open to defining professional learning in new ways.</a:t>
            </a:r>
          </a:p>
        </p:txBody>
      </p:sp>
      <p:pic>
        <p:nvPicPr>
          <p:cNvPr id="7" name="Picture 6" descr="green triangle-3.tif"/>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944880"/>
            <a:ext cx="533400" cy="807720"/>
          </a:xfrm>
          <a:prstGeom prst="rect">
            <a:avLst/>
          </a:prstGeom>
        </p:spPr>
      </p:pic>
      <p:sp>
        <p:nvSpPr>
          <p:cNvPr id="2" name="Title 1"/>
          <p:cNvSpPr>
            <a:spLocks noGrp="1"/>
          </p:cNvSpPr>
          <p:nvPr>
            <p:ph type="title"/>
          </p:nvPr>
        </p:nvSpPr>
        <p:spPr>
          <a:xfrm>
            <a:off x="457200" y="762000"/>
            <a:ext cx="8229600" cy="1143000"/>
          </a:xfrm>
        </p:spPr>
        <p:txBody>
          <a:bodyPr/>
          <a:lstStyle/>
          <a:p>
            <a:pPr algn="l"/>
            <a:r>
              <a:rPr lang="en-US" b="1" dirty="0" smtClean="0">
                <a:solidFill>
                  <a:srgbClr val="0000FF"/>
                </a:solidFill>
                <a:latin typeface="Arial"/>
                <a:cs typeface="Trebuchet MS"/>
              </a:rPr>
              <a:t>Agreements</a:t>
            </a:r>
            <a:endParaRPr lang="en-US" b="1" dirty="0">
              <a:solidFill>
                <a:srgbClr val="0000FF"/>
              </a:solidFill>
              <a:latin typeface="Arial"/>
              <a:cs typeface="Trebuchet MS"/>
            </a:endParaRPr>
          </a:p>
        </p:txBody>
      </p:sp>
      <p:sp>
        <p:nvSpPr>
          <p:cNvPr id="10" name="Content Placeholder 2"/>
          <p:cNvSpPr txBox="1">
            <a:spLocks/>
          </p:cNvSpPr>
          <p:nvPr/>
        </p:nvSpPr>
        <p:spPr>
          <a:xfrm>
            <a:off x="533400" y="4793673"/>
            <a:ext cx="8229600" cy="6927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3250"/>
              </a:lnSpc>
              <a:spcBef>
                <a:spcPts val="0"/>
              </a:spcBef>
              <a:buClr>
                <a:srgbClr val="008000"/>
              </a:buClr>
              <a:buSzPct val="100000"/>
              <a:buFont typeface="Arial"/>
              <a:buChar char="•"/>
            </a:pPr>
            <a:r>
              <a:rPr lang="en-US" dirty="0" smtClean="0">
                <a:latin typeface="Times"/>
                <a:cs typeface="Garamond"/>
              </a:rPr>
              <a:t>Honor your colleagues’ learning needs.</a:t>
            </a:r>
          </a:p>
        </p:txBody>
      </p:sp>
      <p:sp>
        <p:nvSpPr>
          <p:cNvPr id="11" name="Content Placeholder 2"/>
          <p:cNvSpPr txBox="1">
            <a:spLocks/>
          </p:cNvSpPr>
          <p:nvPr/>
        </p:nvSpPr>
        <p:spPr>
          <a:xfrm>
            <a:off x="533400" y="3962401"/>
            <a:ext cx="82296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3250"/>
              </a:lnSpc>
              <a:spcBef>
                <a:spcPts val="0"/>
              </a:spcBef>
              <a:buClr>
                <a:srgbClr val="008000"/>
              </a:buClr>
              <a:buSzPct val="100000"/>
              <a:buFont typeface="Arial"/>
              <a:buChar char="•"/>
            </a:pPr>
            <a:r>
              <a:rPr lang="en-US" dirty="0" smtClean="0">
                <a:latin typeface="Times"/>
                <a:cs typeface="Garamond"/>
              </a:rPr>
              <a:t>Take responsibility for your own learning. </a:t>
            </a:r>
          </a:p>
        </p:txBody>
      </p:sp>
      <p:sp>
        <p:nvSpPr>
          <p:cNvPr id="12" name="Content Placeholder 2"/>
          <p:cNvSpPr txBox="1">
            <a:spLocks/>
          </p:cNvSpPr>
          <p:nvPr/>
        </p:nvSpPr>
        <p:spPr>
          <a:xfrm>
            <a:off x="533400" y="3048001"/>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3250"/>
              </a:lnSpc>
              <a:spcBef>
                <a:spcPts val="0"/>
              </a:spcBef>
              <a:buClr>
                <a:srgbClr val="008000"/>
              </a:buClr>
              <a:buSzPct val="100000"/>
              <a:buFont typeface="Arial"/>
              <a:buChar char="•"/>
            </a:pPr>
            <a:r>
              <a:rPr lang="en-US" dirty="0" smtClean="0">
                <a:latin typeface="Times"/>
                <a:cs typeface="Garamond"/>
              </a:rPr>
              <a:t>Participate actively.</a:t>
            </a:r>
          </a:p>
        </p:txBody>
      </p:sp>
      <p:sp>
        <p:nvSpPr>
          <p:cNvPr id="13" name="TextBox 12"/>
          <p:cNvSpPr txBox="1"/>
          <p:nvPr/>
        </p:nvSpPr>
        <p:spPr>
          <a:xfrm>
            <a:off x="8458200" y="6248400"/>
            <a:ext cx="262662" cy="276999"/>
          </a:xfrm>
          <a:prstGeom prst="rect">
            <a:avLst/>
          </a:prstGeom>
          <a:noFill/>
        </p:spPr>
        <p:txBody>
          <a:bodyPr wrap="none" rtlCol="0">
            <a:spAutoFit/>
          </a:bodyPr>
          <a:lstStyle/>
          <a:p>
            <a:r>
              <a:rPr lang="en-US" sz="1200" dirty="0" smtClean="0"/>
              <a:t>4</a:t>
            </a:r>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4038600" cy="1828800"/>
          </a:xfrm>
        </p:spPr>
        <p:txBody>
          <a:bodyPr>
            <a:normAutofit/>
          </a:bodyPr>
          <a:lstStyle/>
          <a:p>
            <a:pPr marL="0" indent="0" algn="ctr">
              <a:buClr>
                <a:srgbClr val="008000"/>
              </a:buClr>
              <a:buSzPct val="100000"/>
              <a:buNone/>
            </a:pPr>
            <a:r>
              <a:rPr lang="en-US" sz="4400" dirty="0" smtClean="0"/>
              <a:t>Professional </a:t>
            </a:r>
          </a:p>
          <a:p>
            <a:pPr marL="0" indent="0" algn="ctr">
              <a:buClr>
                <a:srgbClr val="008000"/>
              </a:buClr>
              <a:buSzPct val="100000"/>
              <a:buNone/>
            </a:pPr>
            <a:r>
              <a:rPr lang="en-US" sz="4400" dirty="0" smtClean="0">
                <a:solidFill>
                  <a:srgbClr val="0000FF"/>
                </a:solidFill>
              </a:rPr>
              <a:t>learning</a:t>
            </a:r>
            <a:endParaRPr lang="en-US" sz="4400" dirty="0">
              <a:solidFill>
                <a:srgbClr val="0000FF"/>
              </a:solidFill>
            </a:endParaRPr>
          </a:p>
        </p:txBody>
      </p:sp>
      <p:sp>
        <p:nvSpPr>
          <p:cNvPr id="2" name="Title 1"/>
          <p:cNvSpPr>
            <a:spLocks noGrp="1"/>
          </p:cNvSpPr>
          <p:nvPr>
            <p:ph type="title"/>
          </p:nvPr>
        </p:nvSpPr>
        <p:spPr>
          <a:xfrm>
            <a:off x="4191000" y="2286000"/>
            <a:ext cx="1143000" cy="1066800"/>
          </a:xfrm>
        </p:spPr>
        <p:txBody>
          <a:bodyPr>
            <a:normAutofit fontScale="90000"/>
          </a:bodyPr>
          <a:lstStyle/>
          <a:p>
            <a:pPr algn="l"/>
            <a:r>
              <a:rPr lang="en-US" sz="4900" b="1" dirty="0" smtClean="0">
                <a:solidFill>
                  <a:srgbClr val="0000FF"/>
                </a:solidFill>
                <a:latin typeface="Arial"/>
                <a:cs typeface="Trebuchet MS"/>
              </a:rPr>
              <a:t>vs.</a:t>
            </a:r>
            <a:r>
              <a:rPr lang="en-US" b="1" dirty="0" smtClean="0">
                <a:solidFill>
                  <a:srgbClr val="558ED5"/>
                </a:solidFill>
                <a:latin typeface="Trebuchet MS"/>
                <a:cs typeface="Trebuchet MS"/>
              </a:rPr>
              <a:t/>
            </a:r>
            <a:br>
              <a:rPr lang="en-US" b="1" dirty="0" smtClean="0">
                <a:solidFill>
                  <a:srgbClr val="558ED5"/>
                </a:solidFill>
                <a:latin typeface="Trebuchet MS"/>
                <a:cs typeface="Trebuchet MS"/>
              </a:rPr>
            </a:br>
            <a:endParaRPr lang="en-US" b="1" dirty="0">
              <a:solidFill>
                <a:srgbClr val="558ED5"/>
              </a:solidFill>
              <a:latin typeface="Trebuchet MS"/>
              <a:cs typeface="Trebuchet MS"/>
            </a:endParaRPr>
          </a:p>
        </p:txBody>
      </p:sp>
      <p:sp>
        <p:nvSpPr>
          <p:cNvPr id="8" name="Content Placeholder 2"/>
          <p:cNvSpPr txBox="1">
            <a:spLocks/>
          </p:cNvSpPr>
          <p:nvPr/>
        </p:nvSpPr>
        <p:spPr>
          <a:xfrm>
            <a:off x="4724400" y="1752600"/>
            <a:ext cx="4038600" cy="396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8000"/>
              </a:buClr>
              <a:buSzPct val="100000"/>
              <a:buFont typeface="Arial" pitchFamily="34" charset="0"/>
              <a:buNone/>
            </a:pPr>
            <a:endParaRPr lang="en-US" dirty="0"/>
          </a:p>
        </p:txBody>
      </p:sp>
      <p:sp>
        <p:nvSpPr>
          <p:cNvPr id="9" name="Content Placeholder 2"/>
          <p:cNvSpPr txBox="1">
            <a:spLocks/>
          </p:cNvSpPr>
          <p:nvPr/>
        </p:nvSpPr>
        <p:spPr>
          <a:xfrm>
            <a:off x="4876800" y="1676400"/>
            <a:ext cx="4038600"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Clr>
                <a:srgbClr val="008000"/>
              </a:buClr>
              <a:buSzPct val="100000"/>
              <a:buFont typeface="Arial" pitchFamily="34" charset="0"/>
              <a:buNone/>
            </a:pPr>
            <a:r>
              <a:rPr lang="en-US" sz="4400" dirty="0" smtClean="0"/>
              <a:t>Professional </a:t>
            </a:r>
            <a:r>
              <a:rPr lang="en-US" sz="4400" dirty="0" smtClean="0">
                <a:solidFill>
                  <a:srgbClr val="0000FF"/>
                </a:solidFill>
              </a:rPr>
              <a:t>development</a:t>
            </a:r>
            <a:endParaRPr lang="en-US" sz="4400" dirty="0">
              <a:solidFill>
                <a:srgbClr val="0000FF"/>
              </a:solidFill>
            </a:endParaRPr>
          </a:p>
        </p:txBody>
      </p:sp>
      <p:sp>
        <p:nvSpPr>
          <p:cNvPr id="10" name="TextBox 9"/>
          <p:cNvSpPr txBox="1"/>
          <p:nvPr/>
        </p:nvSpPr>
        <p:spPr>
          <a:xfrm>
            <a:off x="8458200" y="6248400"/>
            <a:ext cx="262662" cy="276999"/>
          </a:xfrm>
          <a:prstGeom prst="rect">
            <a:avLst/>
          </a:prstGeom>
          <a:noFill/>
        </p:spPr>
        <p:txBody>
          <a:bodyPr wrap="none" rtlCol="0">
            <a:spAutoFit/>
          </a:bodyPr>
          <a:lstStyle/>
          <a:p>
            <a:r>
              <a:rPr lang="en-US" sz="1200" dirty="0"/>
              <a:t>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762000"/>
          </a:xfrm>
        </p:spPr>
        <p:txBody>
          <a:bodyPr>
            <a:noAutofit/>
          </a:bodyPr>
          <a:lstStyle/>
          <a:p>
            <a:pPr marL="0" indent="0" algn="ctr">
              <a:buNone/>
            </a:pPr>
            <a:r>
              <a:rPr lang="en-US" sz="4400" dirty="0" smtClean="0">
                <a:solidFill>
                  <a:srgbClr val="0000FF"/>
                </a:solidFill>
                <a:latin typeface="Arial"/>
              </a:rPr>
              <a:t>All professional learning is not created equal.</a:t>
            </a:r>
          </a:p>
        </p:txBody>
      </p:sp>
      <p:pic>
        <p:nvPicPr>
          <p:cNvPr id="16386" name="Picture 2" descr="C:\Documents and Settings\Pat\Local Settings\Temporary Internet Files\Content.IE5\LQVWM1XZ\MP900439292[1].jpg"/>
          <p:cNvPicPr>
            <a:picLocks noChangeAspect="1" noChangeArrowheads="1"/>
          </p:cNvPicPr>
          <p:nvPr/>
        </p:nvPicPr>
        <p:blipFill>
          <a:blip r:embed="rId3"/>
          <a:srcRect/>
          <a:stretch>
            <a:fillRect/>
          </a:stretch>
        </p:blipFill>
        <p:spPr bwMode="auto">
          <a:xfrm>
            <a:off x="2439376" y="2819400"/>
            <a:ext cx="4342424" cy="2907357"/>
          </a:xfrm>
          <a:prstGeom prst="rect">
            <a:avLst/>
          </a:prstGeom>
          <a:noFill/>
        </p:spPr>
      </p:pic>
      <p:sp>
        <p:nvSpPr>
          <p:cNvPr id="7" name="TextBox 6"/>
          <p:cNvSpPr txBox="1"/>
          <p:nvPr/>
        </p:nvSpPr>
        <p:spPr>
          <a:xfrm>
            <a:off x="8458200" y="6214646"/>
            <a:ext cx="288661" cy="338554"/>
          </a:xfrm>
          <a:prstGeom prst="rect">
            <a:avLst/>
          </a:prstGeom>
          <a:noFill/>
        </p:spPr>
        <p:txBody>
          <a:bodyPr wrap="none" rtlCol="0">
            <a:spAutoFit/>
          </a:bodyPr>
          <a:lstStyle/>
          <a:p>
            <a:r>
              <a:rPr lang="en-US" sz="1600" dirty="0" smtClean="0"/>
              <a:t>6</a:t>
            </a:r>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514601"/>
            <a:ext cx="8229600" cy="3429000"/>
          </a:xfrm>
        </p:spPr>
        <p:txBody>
          <a:bodyPr/>
          <a:lstStyle/>
          <a:p>
            <a:pPr marL="512763" indent="-512763">
              <a:lnSpc>
                <a:spcPts val="3250"/>
              </a:lnSpc>
              <a:spcBef>
                <a:spcPts val="0"/>
              </a:spcBef>
              <a:buFont typeface="+mj-lt"/>
              <a:buAutoNum type="arabicPeriod"/>
            </a:pPr>
            <a:r>
              <a:rPr lang="en-US" dirty="0" smtClean="0">
                <a:latin typeface="Times"/>
                <a:cs typeface="Garamond"/>
              </a:rPr>
              <a:t>Silently read Handout 2.1</a:t>
            </a:r>
            <a:r>
              <a:rPr lang="en-US" i="1" dirty="0" smtClean="0">
                <a:latin typeface="Times"/>
                <a:cs typeface="Garamond"/>
              </a:rPr>
              <a:t>.</a:t>
            </a:r>
          </a:p>
          <a:p>
            <a:pPr marL="0" indent="0">
              <a:lnSpc>
                <a:spcPct val="50000"/>
              </a:lnSpc>
              <a:spcBef>
                <a:spcPts val="0"/>
              </a:spcBef>
              <a:buNone/>
            </a:pPr>
            <a:endParaRPr lang="en-US" dirty="0" smtClean="0">
              <a:latin typeface="Times"/>
              <a:cs typeface="Garamond"/>
            </a:endParaRPr>
          </a:p>
          <a:p>
            <a:pPr marL="512763" indent="-512763">
              <a:lnSpc>
                <a:spcPts val="3250"/>
              </a:lnSpc>
              <a:spcBef>
                <a:spcPts val="0"/>
              </a:spcBef>
              <a:buAutoNum type="arabicPeriod" startAt="2"/>
            </a:pPr>
            <a:r>
              <a:rPr lang="en-US" dirty="0" smtClean="0">
                <a:latin typeface="Times"/>
                <a:cs typeface="Garamond"/>
              </a:rPr>
              <a:t>As a table team, chart the similarities and differences between the two scenarios.</a:t>
            </a:r>
          </a:p>
          <a:p>
            <a:pPr marL="0" indent="0">
              <a:lnSpc>
                <a:spcPct val="50000"/>
              </a:lnSpc>
              <a:spcBef>
                <a:spcPts val="0"/>
              </a:spcBef>
              <a:buNone/>
            </a:pPr>
            <a:endParaRPr lang="en-US" dirty="0" smtClean="0">
              <a:latin typeface="Times"/>
              <a:cs typeface="Garamond"/>
            </a:endParaRPr>
          </a:p>
          <a:p>
            <a:pPr marL="461963" indent="-461963">
              <a:lnSpc>
                <a:spcPts val="3250"/>
              </a:lnSpc>
              <a:spcBef>
                <a:spcPts val="0"/>
              </a:spcBef>
              <a:buAutoNum type="arabicPeriod" startAt="2"/>
            </a:pPr>
            <a:r>
              <a:rPr lang="en-US" dirty="0" smtClean="0">
                <a:latin typeface="Times"/>
                <a:cs typeface="Garamond"/>
              </a:rPr>
              <a:t>At your table, predict which professional learning scenario will result in a higher level of implementation. Explain why.</a:t>
            </a:r>
          </a:p>
          <a:p>
            <a:pPr marL="0" indent="0">
              <a:buNone/>
            </a:pPr>
            <a:endParaRPr lang="en-US" dirty="0"/>
          </a:p>
        </p:txBody>
      </p:sp>
      <p:pic>
        <p:nvPicPr>
          <p:cNvPr id="7" name="Picture 6" descr="green triangle-3.tif"/>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944880"/>
            <a:ext cx="533400" cy="807720"/>
          </a:xfrm>
          <a:prstGeom prst="rect">
            <a:avLst/>
          </a:prstGeom>
        </p:spPr>
      </p:pic>
      <p:sp>
        <p:nvSpPr>
          <p:cNvPr id="2" name="Title 1"/>
          <p:cNvSpPr>
            <a:spLocks noGrp="1"/>
          </p:cNvSpPr>
          <p:nvPr>
            <p:ph type="title"/>
          </p:nvPr>
        </p:nvSpPr>
        <p:spPr>
          <a:xfrm>
            <a:off x="457200" y="1066800"/>
            <a:ext cx="8229600" cy="1143000"/>
          </a:xfrm>
        </p:spPr>
        <p:txBody>
          <a:bodyPr>
            <a:normAutofit fontScale="90000"/>
          </a:bodyPr>
          <a:lstStyle/>
          <a:p>
            <a:pPr algn="l"/>
            <a:r>
              <a:rPr lang="en-US" b="1" dirty="0" smtClean="0">
                <a:solidFill>
                  <a:srgbClr val="0000FF"/>
                </a:solidFill>
                <a:latin typeface="Arial"/>
                <a:cs typeface="Trebuchet MS"/>
              </a:rPr>
              <a:t>Why do we need standards for professional learning?</a:t>
            </a:r>
            <a:endParaRPr lang="en-US" b="1" dirty="0">
              <a:solidFill>
                <a:srgbClr val="0000FF"/>
              </a:solidFill>
              <a:latin typeface="Arial"/>
              <a:cs typeface="Trebuchet MS"/>
            </a:endParaRPr>
          </a:p>
        </p:txBody>
      </p:sp>
      <p:sp>
        <p:nvSpPr>
          <p:cNvPr id="8" name="TextBox 7"/>
          <p:cNvSpPr txBox="1"/>
          <p:nvPr/>
        </p:nvSpPr>
        <p:spPr>
          <a:xfrm>
            <a:off x="8458200" y="6248400"/>
            <a:ext cx="262662" cy="276999"/>
          </a:xfrm>
          <a:prstGeom prst="rect">
            <a:avLst/>
          </a:prstGeom>
          <a:noFill/>
        </p:spPr>
        <p:txBody>
          <a:bodyPr wrap="none" rtlCol="0">
            <a:spAutoFit/>
          </a:bodyPr>
          <a:lstStyle/>
          <a:p>
            <a:r>
              <a:rPr lang="en-US" sz="1200" dirty="0" smtClean="0"/>
              <a:t>7</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667000"/>
            <a:ext cx="8077200" cy="762000"/>
          </a:xfrm>
        </p:spPr>
        <p:txBody>
          <a:bodyPr>
            <a:normAutofit/>
          </a:bodyPr>
          <a:lstStyle/>
          <a:p>
            <a:pPr marL="588963" lvl="0" indent="-420688">
              <a:lnSpc>
                <a:spcPts val="3250"/>
              </a:lnSpc>
              <a:spcBef>
                <a:spcPts val="0"/>
              </a:spcBef>
              <a:buFont typeface="+mj-lt"/>
              <a:buAutoNum type="arabicPeriod"/>
            </a:pPr>
            <a:r>
              <a:rPr lang="en-US" dirty="0" smtClean="0">
                <a:latin typeface="Times"/>
                <a:cs typeface="Garamond"/>
              </a:rPr>
              <a:t>In teams of four, review Handout 2.2.</a:t>
            </a:r>
          </a:p>
          <a:p>
            <a:pPr marL="588963" lvl="0" indent="-420688">
              <a:lnSpc>
                <a:spcPts val="3250"/>
              </a:lnSpc>
              <a:spcBef>
                <a:spcPts val="0"/>
              </a:spcBef>
              <a:buNone/>
            </a:pPr>
            <a:endParaRPr lang="en-US" dirty="0" smtClean="0">
              <a:latin typeface="Times"/>
              <a:cs typeface="Garamond"/>
            </a:endParaRPr>
          </a:p>
          <a:p>
            <a:pPr marL="347472" lvl="0" indent="-347472">
              <a:lnSpc>
                <a:spcPct val="50000"/>
              </a:lnSpc>
              <a:spcBef>
                <a:spcPts val="0"/>
              </a:spcBef>
              <a:buNone/>
            </a:pPr>
            <a:endParaRPr lang="en-US" dirty="0" smtClean="0">
              <a:latin typeface="Times"/>
              <a:cs typeface="Garamond"/>
            </a:endParaRPr>
          </a:p>
          <a:p>
            <a:pPr marL="0" indent="0">
              <a:buNone/>
            </a:pPr>
            <a:endParaRPr lang="en-US" dirty="0"/>
          </a:p>
        </p:txBody>
      </p:sp>
      <p:pic>
        <p:nvPicPr>
          <p:cNvPr id="7" name="Picture 6" descr="green triangle-3.tif"/>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990600"/>
            <a:ext cx="533400" cy="807720"/>
          </a:xfrm>
          <a:prstGeom prst="rect">
            <a:avLst/>
          </a:prstGeom>
        </p:spPr>
      </p:pic>
      <p:sp>
        <p:nvSpPr>
          <p:cNvPr id="2" name="Title 1"/>
          <p:cNvSpPr>
            <a:spLocks noGrp="1"/>
          </p:cNvSpPr>
          <p:nvPr>
            <p:ph type="title"/>
          </p:nvPr>
        </p:nvSpPr>
        <p:spPr>
          <a:xfrm>
            <a:off x="457200" y="1066800"/>
            <a:ext cx="8229600" cy="1143000"/>
          </a:xfrm>
        </p:spPr>
        <p:txBody>
          <a:bodyPr>
            <a:noAutofit/>
          </a:bodyPr>
          <a:lstStyle/>
          <a:p>
            <a:pPr algn="l"/>
            <a:r>
              <a:rPr lang="en-US" sz="3800" b="1" dirty="0" smtClean="0">
                <a:solidFill>
                  <a:srgbClr val="0000FF"/>
                </a:solidFill>
                <a:latin typeface="Arial"/>
                <a:cs typeface="Trebuchet MS"/>
              </a:rPr>
              <a:t>Relationship between professional learning and student results</a:t>
            </a:r>
            <a:endParaRPr lang="en-US" sz="3800" b="1" dirty="0">
              <a:solidFill>
                <a:srgbClr val="0000FF"/>
              </a:solidFill>
              <a:latin typeface="Arial"/>
              <a:cs typeface="Trebuchet MS"/>
            </a:endParaRPr>
          </a:p>
        </p:txBody>
      </p:sp>
      <p:sp>
        <p:nvSpPr>
          <p:cNvPr id="8" name="TextBox 7"/>
          <p:cNvSpPr txBox="1"/>
          <p:nvPr/>
        </p:nvSpPr>
        <p:spPr>
          <a:xfrm>
            <a:off x="533400" y="3429000"/>
            <a:ext cx="7848600" cy="1337546"/>
          </a:xfrm>
          <a:prstGeom prst="rect">
            <a:avLst/>
          </a:prstGeom>
          <a:noFill/>
        </p:spPr>
        <p:txBody>
          <a:bodyPr wrap="square" rtlCol="0">
            <a:spAutoFit/>
          </a:bodyPr>
          <a:lstStyle/>
          <a:p>
            <a:pPr marL="588963" lvl="0" indent="-420688">
              <a:lnSpc>
                <a:spcPts val="3250"/>
              </a:lnSpc>
              <a:spcBef>
                <a:spcPts val="0"/>
              </a:spcBef>
            </a:pPr>
            <a:r>
              <a:rPr lang="en-US" sz="3200" dirty="0" smtClean="0">
                <a:latin typeface="Times"/>
                <a:cs typeface="Garamond"/>
              </a:rPr>
              <a:t>2. Discuss how might you explain these ideas to others. </a:t>
            </a:r>
          </a:p>
          <a:p>
            <a:pPr marL="588963" lvl="0" indent="-420688">
              <a:lnSpc>
                <a:spcPts val="3250"/>
              </a:lnSpc>
              <a:spcBef>
                <a:spcPts val="0"/>
              </a:spcBef>
            </a:pPr>
            <a:endParaRPr lang="en-US" dirty="0" smtClean="0">
              <a:latin typeface="Times"/>
              <a:cs typeface="Garamond"/>
            </a:endParaRPr>
          </a:p>
        </p:txBody>
      </p:sp>
      <p:sp>
        <p:nvSpPr>
          <p:cNvPr id="9" name="TextBox 8"/>
          <p:cNvSpPr txBox="1"/>
          <p:nvPr/>
        </p:nvSpPr>
        <p:spPr>
          <a:xfrm>
            <a:off x="533400" y="4572000"/>
            <a:ext cx="7467600" cy="950260"/>
          </a:xfrm>
          <a:prstGeom prst="rect">
            <a:avLst/>
          </a:prstGeom>
          <a:noFill/>
        </p:spPr>
        <p:txBody>
          <a:bodyPr wrap="square" rtlCol="0">
            <a:spAutoFit/>
          </a:bodyPr>
          <a:lstStyle/>
          <a:p>
            <a:pPr marL="588963" lvl="0" indent="-420688">
              <a:lnSpc>
                <a:spcPts val="3250"/>
              </a:lnSpc>
              <a:spcBef>
                <a:spcPts val="0"/>
              </a:spcBef>
            </a:pPr>
            <a:r>
              <a:rPr lang="en-US" sz="3200" dirty="0" smtClean="0">
                <a:latin typeface="Times"/>
                <a:cs typeface="Garamond"/>
              </a:rPr>
              <a:t>3. Use a metaphor describe the relationship.</a:t>
            </a:r>
          </a:p>
        </p:txBody>
      </p:sp>
      <p:sp>
        <p:nvSpPr>
          <p:cNvPr id="10" name="TextBox 9"/>
          <p:cNvSpPr txBox="1"/>
          <p:nvPr/>
        </p:nvSpPr>
        <p:spPr>
          <a:xfrm>
            <a:off x="8458200" y="6172200"/>
            <a:ext cx="262662" cy="276999"/>
          </a:xfrm>
          <a:prstGeom prst="rect">
            <a:avLst/>
          </a:prstGeom>
          <a:noFill/>
        </p:spPr>
        <p:txBody>
          <a:bodyPr wrap="none" rtlCol="0">
            <a:spAutoFit/>
          </a:bodyPr>
          <a:lstStyle/>
          <a:p>
            <a:r>
              <a:rPr lang="en-US" sz="1200" dirty="0"/>
              <a:t>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22437"/>
            <a:ext cx="8229600" cy="4830763"/>
          </a:xfrm>
        </p:spPr>
        <p:txBody>
          <a:bodyPr>
            <a:normAutofit/>
          </a:bodyPr>
          <a:lstStyle/>
          <a:p>
            <a:pPr>
              <a:lnSpc>
                <a:spcPts val="3250"/>
              </a:lnSpc>
              <a:spcBef>
                <a:spcPts val="0"/>
              </a:spcBef>
              <a:buClr>
                <a:srgbClr val="008000"/>
              </a:buClr>
              <a:buSzPct val="100000"/>
              <a:buFont typeface="Arial"/>
              <a:buChar char="•"/>
            </a:pPr>
            <a:r>
              <a:rPr lang="en-US" dirty="0" smtClean="0">
                <a:latin typeface="Times"/>
                <a:cs typeface="Garamond"/>
              </a:rPr>
              <a:t>Watch the video. </a:t>
            </a:r>
          </a:p>
          <a:p>
            <a:pPr>
              <a:lnSpc>
                <a:spcPct val="50000"/>
              </a:lnSpc>
              <a:spcBef>
                <a:spcPts val="0"/>
              </a:spcBef>
              <a:buClr>
                <a:srgbClr val="008000"/>
              </a:buClr>
              <a:buSzPct val="100000"/>
              <a:buNone/>
            </a:pPr>
            <a:endParaRPr lang="en-US" dirty="0" smtClean="0">
              <a:latin typeface="Times"/>
              <a:cs typeface="Garamond"/>
            </a:endParaRPr>
          </a:p>
          <a:p>
            <a:pPr>
              <a:lnSpc>
                <a:spcPts val="3250"/>
              </a:lnSpc>
              <a:spcBef>
                <a:spcPts val="0"/>
              </a:spcBef>
              <a:buClr>
                <a:srgbClr val="008000"/>
              </a:buClr>
              <a:buSzPct val="100000"/>
              <a:buNone/>
            </a:pPr>
            <a:endParaRPr lang="en-US" dirty="0" smtClean="0">
              <a:latin typeface="Times"/>
              <a:cs typeface="Garamond"/>
            </a:endParaRPr>
          </a:p>
          <a:p>
            <a:pPr>
              <a:lnSpc>
                <a:spcPts val="3250"/>
              </a:lnSpc>
              <a:spcBef>
                <a:spcPts val="0"/>
              </a:spcBef>
              <a:buClr>
                <a:srgbClr val="008000"/>
              </a:buClr>
              <a:buSzPct val="100000"/>
              <a:buFont typeface="Arial"/>
              <a:buChar char="•"/>
            </a:pPr>
            <a:endParaRPr lang="en-US" dirty="0" smtClean="0">
              <a:latin typeface="Times"/>
              <a:cs typeface="Garamond"/>
            </a:endParaRPr>
          </a:p>
          <a:p>
            <a:pPr>
              <a:lnSpc>
                <a:spcPts val="3250"/>
              </a:lnSpc>
              <a:spcBef>
                <a:spcPts val="0"/>
              </a:spcBef>
              <a:buClr>
                <a:srgbClr val="008000"/>
              </a:buClr>
              <a:buSzPct val="100000"/>
              <a:buFont typeface="Arial"/>
              <a:buChar char="•"/>
            </a:pPr>
            <a:endParaRPr lang="en-US" dirty="0" smtClean="0">
              <a:latin typeface="Times"/>
              <a:cs typeface="Garamond"/>
            </a:endParaRPr>
          </a:p>
          <a:p>
            <a:pPr>
              <a:lnSpc>
                <a:spcPts val="3250"/>
              </a:lnSpc>
              <a:spcBef>
                <a:spcPts val="0"/>
              </a:spcBef>
              <a:buClr>
                <a:srgbClr val="008000"/>
              </a:buClr>
              <a:buSzPct val="100000"/>
              <a:buNone/>
            </a:pPr>
            <a:endParaRPr lang="en-US" dirty="0" smtClean="0">
              <a:latin typeface="Times"/>
              <a:cs typeface="Garamond"/>
            </a:endParaRPr>
          </a:p>
          <a:p>
            <a:pPr>
              <a:lnSpc>
                <a:spcPts val="3250"/>
              </a:lnSpc>
              <a:spcBef>
                <a:spcPts val="0"/>
              </a:spcBef>
              <a:buClr>
                <a:srgbClr val="008000"/>
              </a:buClr>
              <a:buSzPct val="100000"/>
              <a:buFont typeface="Arial"/>
              <a:buChar char="•"/>
            </a:pPr>
            <a:r>
              <a:rPr lang="en-US" dirty="0" smtClean="0">
                <a:latin typeface="Times"/>
                <a:cs typeface="Garamond"/>
              </a:rPr>
              <a:t>Use Handout 2.3 as you watch.</a:t>
            </a:r>
          </a:p>
          <a:p>
            <a:pPr>
              <a:lnSpc>
                <a:spcPct val="50000"/>
              </a:lnSpc>
              <a:spcBef>
                <a:spcPts val="0"/>
              </a:spcBef>
              <a:buClr>
                <a:srgbClr val="008000"/>
              </a:buClr>
              <a:buSzPct val="100000"/>
              <a:buFont typeface="Arial"/>
              <a:buChar char="•"/>
            </a:pPr>
            <a:endParaRPr lang="en-US" dirty="0" smtClean="0">
              <a:latin typeface="Times"/>
              <a:cs typeface="Garamond"/>
            </a:endParaRPr>
          </a:p>
          <a:p>
            <a:pPr>
              <a:lnSpc>
                <a:spcPts val="3250"/>
              </a:lnSpc>
              <a:spcBef>
                <a:spcPts val="0"/>
              </a:spcBef>
              <a:buClr>
                <a:srgbClr val="008000"/>
              </a:buClr>
              <a:buSzPct val="100000"/>
              <a:buFont typeface="Arial"/>
              <a:buChar char="•"/>
            </a:pPr>
            <a:r>
              <a:rPr lang="en-US" dirty="0" smtClean="0">
                <a:latin typeface="Times"/>
                <a:cs typeface="Garamond"/>
              </a:rPr>
              <a:t>At your table, discuss your responses to the questions on the viewing guide.</a:t>
            </a:r>
            <a:endParaRPr lang="en-US" dirty="0">
              <a:latin typeface="Times"/>
              <a:cs typeface="Garamond"/>
            </a:endParaRPr>
          </a:p>
        </p:txBody>
      </p:sp>
      <p:pic>
        <p:nvPicPr>
          <p:cNvPr id="7" name="Picture 6" descr="green triangle-3.tif"/>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944880"/>
            <a:ext cx="533400" cy="807720"/>
          </a:xfrm>
          <a:prstGeom prst="rect">
            <a:avLst/>
          </a:prstGeom>
        </p:spPr>
      </p:pic>
      <p:sp>
        <p:nvSpPr>
          <p:cNvPr id="2" name="Title 1"/>
          <p:cNvSpPr>
            <a:spLocks noGrp="1"/>
          </p:cNvSpPr>
          <p:nvPr>
            <p:ph type="title"/>
          </p:nvPr>
        </p:nvSpPr>
        <p:spPr>
          <a:xfrm>
            <a:off x="457200" y="762000"/>
            <a:ext cx="8229600" cy="1143000"/>
          </a:xfrm>
        </p:spPr>
        <p:txBody>
          <a:bodyPr/>
          <a:lstStyle/>
          <a:p>
            <a:pPr algn="l"/>
            <a:r>
              <a:rPr lang="en-US" b="1" dirty="0" smtClean="0">
                <a:solidFill>
                  <a:srgbClr val="0000FF"/>
                </a:solidFill>
                <a:latin typeface="Arial"/>
                <a:cs typeface="Trebuchet MS"/>
              </a:rPr>
              <a:t>Introduction to the standards</a:t>
            </a:r>
            <a:endParaRPr lang="en-US" b="1" dirty="0">
              <a:solidFill>
                <a:srgbClr val="0000FF"/>
              </a:solidFill>
              <a:latin typeface="Arial"/>
              <a:cs typeface="Trebuchet MS"/>
            </a:endParaRPr>
          </a:p>
        </p:txBody>
      </p:sp>
      <p:pic>
        <p:nvPicPr>
          <p:cNvPr id="8" name="Picture 7" descr="Screen Shot 2013-02-01 at 8.08.53 PM.png"/>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257800" y="1883210"/>
            <a:ext cx="3131940" cy="1774390"/>
          </a:xfrm>
          <a:prstGeom prst="rect">
            <a:avLst/>
          </a:prstGeom>
        </p:spPr>
      </p:pic>
      <p:sp>
        <p:nvSpPr>
          <p:cNvPr id="9" name="TextBox 8"/>
          <p:cNvSpPr txBox="1"/>
          <p:nvPr/>
        </p:nvSpPr>
        <p:spPr>
          <a:xfrm>
            <a:off x="8458200" y="6248400"/>
            <a:ext cx="262662" cy="276999"/>
          </a:xfrm>
          <a:prstGeom prst="rect">
            <a:avLst/>
          </a:prstGeom>
          <a:noFill/>
        </p:spPr>
        <p:txBody>
          <a:bodyPr wrap="none" rtlCol="0">
            <a:spAutoFit/>
          </a:bodyPr>
          <a:lstStyle/>
          <a:p>
            <a:r>
              <a:rPr lang="en-US" sz="1200" dirty="0" smtClean="0"/>
              <a:t>9</a:t>
            </a:r>
            <a:endParaRPr lang="en-US" sz="1200" dirty="0"/>
          </a:p>
        </p:txBody>
      </p:sp>
      <p:sp>
        <p:nvSpPr>
          <p:cNvPr id="10" name="TextBox 9"/>
          <p:cNvSpPr txBox="1"/>
          <p:nvPr/>
        </p:nvSpPr>
        <p:spPr>
          <a:xfrm>
            <a:off x="3352800" y="3657600"/>
            <a:ext cx="6172200" cy="369332"/>
          </a:xfrm>
          <a:prstGeom prst="rect">
            <a:avLst/>
          </a:prstGeom>
          <a:noFill/>
        </p:spPr>
        <p:txBody>
          <a:bodyPr wrap="square" rtlCol="0">
            <a:spAutoFit/>
          </a:bodyPr>
          <a:lstStyle/>
          <a:p>
            <a:r>
              <a:rPr lang="en-US" dirty="0" smtClean="0">
                <a:hlinkClick r:id="rId5"/>
              </a:rPr>
              <a:t>http://learningforward.org/video-test#.USfvYoU25mN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withEffect">
                                  <p:stCondLst>
                                    <p:cond delay="2000"/>
                                  </p:stCondLst>
                                  <p:childTnLst>
                                    <p:animEffect transition="out" filter="dissolve">
                                      <p:cBhvr>
                                        <p:cTn id="6" dur="5000"/>
                                        <p:tgtEl>
                                          <p:spTgt spid="8"/>
                                        </p:tgtEl>
                                      </p:cBhvr>
                                    </p:animEffect>
                                    <p:set>
                                      <p:cBhvr>
                                        <p:cTn id="7" dur="1" fill="hold">
                                          <p:stCondLst>
                                            <p:cond delay="4999"/>
                                          </p:stCondLst>
                                        </p:cTn>
                                        <p:tgtEl>
                                          <p:spTgt spid="8"/>
                                        </p:tgtEl>
                                        <p:attrNameLst>
                                          <p:attrName>style.visibility</p:attrName>
                                        </p:attrNameLst>
                                      </p:cBhvr>
                                      <p:to>
                                        <p:strVal val="hidden"/>
                                      </p:to>
                                    </p:set>
                                  </p:childTnLst>
                                </p:cTn>
                              </p:par>
                            </p:childTnLst>
                          </p:cTn>
                        </p:par>
                        <p:par>
                          <p:cTn id="8" fill="hold">
                            <p:stCondLst>
                              <p:cond delay="7000"/>
                            </p:stCondLst>
                            <p:childTnLst>
                              <p:par>
                                <p:cTn id="9" presetID="1" presetClass="exit" presetSubtype="0" fill="hold" nodeType="after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1194</TotalTime>
  <Words>1489</Words>
  <Application>Microsoft Macintosh PowerPoint</Application>
  <PresentationFormat>On-screen Show (4:3)</PresentationFormat>
  <Paragraphs>235</Paragraphs>
  <Slides>15</Slides>
  <Notes>15</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Office Theme</vt:lpstr>
      <vt:lpstr>Introduction to the  Standards for Professional  Learning</vt:lpstr>
      <vt:lpstr>  Learning objectives </vt:lpstr>
      <vt:lpstr>Slide 3</vt:lpstr>
      <vt:lpstr>Agreements</vt:lpstr>
      <vt:lpstr>vs. </vt:lpstr>
      <vt:lpstr>Slide 6</vt:lpstr>
      <vt:lpstr>Why do we need standards for professional learning?</vt:lpstr>
      <vt:lpstr>Relationship between professional learning and student results</vt:lpstr>
      <vt:lpstr>Introduction to the standards</vt:lpstr>
      <vt:lpstr>Standards card sort</vt:lpstr>
      <vt:lpstr>Standard for  Professional Learning</vt:lpstr>
      <vt:lpstr>Reflection</vt:lpstr>
      <vt:lpstr>Cycle of continuous improvement</vt:lpstr>
      <vt:lpstr>Self-assessment and next steps</vt:lpstr>
      <vt:lpstr>Final reflection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Standards for Professional Learning</dc:title>
  <dc:creator>Pat</dc:creator>
  <cp:lastModifiedBy>Valerie von Frank</cp:lastModifiedBy>
  <cp:revision>110</cp:revision>
  <dcterms:created xsi:type="dcterms:W3CDTF">2013-03-01T17:10:02Z</dcterms:created>
  <dcterms:modified xsi:type="dcterms:W3CDTF">2013-03-01T17:10:59Z</dcterms:modified>
</cp:coreProperties>
</file>